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94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7" r:id="rId13"/>
    <p:sldId id="284" r:id="rId14"/>
    <p:sldId id="283" r:id="rId15"/>
    <p:sldId id="285" r:id="rId16"/>
    <p:sldId id="286" r:id="rId17"/>
    <p:sldId id="288" r:id="rId18"/>
    <p:sldId id="289" r:id="rId19"/>
    <p:sldId id="290" r:id="rId20"/>
    <p:sldId id="291" r:id="rId21"/>
    <p:sldId id="292" r:id="rId22"/>
    <p:sldId id="257" r:id="rId23"/>
    <p:sldId id="260" r:id="rId24"/>
    <p:sldId id="298" r:id="rId25"/>
    <p:sldId id="267" r:id="rId26"/>
    <p:sldId id="258" r:id="rId27"/>
    <p:sldId id="259" r:id="rId28"/>
    <p:sldId id="261" r:id="rId29"/>
    <p:sldId id="262" r:id="rId30"/>
    <p:sldId id="263" r:id="rId31"/>
    <p:sldId id="264" r:id="rId32"/>
    <p:sldId id="265" r:id="rId33"/>
    <p:sldId id="268" r:id="rId34"/>
    <p:sldId id="269" r:id="rId35"/>
    <p:sldId id="295" r:id="rId36"/>
    <p:sldId id="296" r:id="rId37"/>
    <p:sldId id="297" r:id="rId38"/>
    <p:sldId id="270" r:id="rId39"/>
    <p:sldId id="271" r:id="rId40"/>
    <p:sldId id="272" r:id="rId41"/>
    <p:sldId id="273" r:id="rId42"/>
    <p:sldId id="293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52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image" Target="../media/image130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12" Type="http://schemas.openxmlformats.org/officeDocument/2006/relationships/image" Target="../media/image129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10" Type="http://schemas.openxmlformats.org/officeDocument/2006/relationships/image" Target="../media/image30.wmf"/><Relationship Id="rId4" Type="http://schemas.openxmlformats.org/officeDocument/2006/relationships/image" Target="../media/image24.wmf"/><Relationship Id="rId9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4.wmf"/><Relationship Id="rId7" Type="http://schemas.openxmlformats.org/officeDocument/2006/relationships/image" Target="../media/image37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22.wmf"/><Relationship Id="rId5" Type="http://schemas.openxmlformats.org/officeDocument/2006/relationships/image" Target="../media/image36.wmf"/><Relationship Id="rId10" Type="http://schemas.openxmlformats.org/officeDocument/2006/relationships/image" Target="../media/image40.wmf"/><Relationship Id="rId4" Type="http://schemas.openxmlformats.org/officeDocument/2006/relationships/image" Target="../media/image35.wmf"/><Relationship Id="rId9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10" Type="http://schemas.openxmlformats.org/officeDocument/2006/relationships/image" Target="../media/image80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7" Type="http://schemas.openxmlformats.org/officeDocument/2006/relationships/image" Target="../media/image117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2016/11/7 Monday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3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6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3.bin"/><Relationship Id="rId9" Type="http://schemas.openxmlformats.org/officeDocument/2006/relationships/oleObject" Target="../embeddings/oleObject38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tiff"/><Relationship Id="rId7" Type="http://schemas.openxmlformats.org/officeDocument/2006/relationships/image" Target="../media/image87.jpe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tiff"/><Relationship Id="rId4" Type="http://schemas.openxmlformats.org/officeDocument/2006/relationships/image" Target="../media/image84.tiff"/><Relationship Id="rId9" Type="http://schemas.openxmlformats.org/officeDocument/2006/relationships/image" Target="../media/image8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5.bin"/><Relationship Id="rId5" Type="http://schemas.openxmlformats.org/officeDocument/2006/relationships/oleObject" Target="../embeddings/oleObject44.bin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3.bin"/><Relationship Id="rId9" Type="http://schemas.openxmlformats.org/officeDocument/2006/relationships/oleObject" Target="../embeddings/oleObject4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3.bin"/><Relationship Id="rId5" Type="http://schemas.openxmlformats.org/officeDocument/2006/relationships/oleObject" Target="../embeddings/oleObject52.bin"/><Relationship Id="rId4" Type="http://schemas.openxmlformats.org/officeDocument/2006/relationships/oleObject" Target="../embeddings/oleObject5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8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7.bin"/><Relationship Id="rId5" Type="http://schemas.openxmlformats.org/officeDocument/2006/relationships/oleObject" Target="../embeddings/oleObject56.bin"/><Relationship Id="rId4" Type="http://schemas.openxmlformats.org/officeDocument/2006/relationships/oleObject" Target="../embeddings/oleObject55.bin"/><Relationship Id="rId9" Type="http://schemas.openxmlformats.org/officeDocument/2006/relationships/oleObject" Target="../embeddings/oleObject6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oleObject" Target="../embeddings/oleObject71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5.bin"/><Relationship Id="rId12" Type="http://schemas.openxmlformats.org/officeDocument/2006/relationships/oleObject" Target="../embeddings/oleObject70.bin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4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73.bin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2.bin"/><Relationship Id="rId9" Type="http://schemas.openxmlformats.org/officeDocument/2006/relationships/oleObject" Target="../embeddings/oleObject67.bin"/><Relationship Id="rId14" Type="http://schemas.openxmlformats.org/officeDocument/2006/relationships/oleObject" Target="../embeddings/oleObject7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31.png"/><Relationship Id="rId7" Type="http://schemas.openxmlformats.org/officeDocument/2006/relationships/oleObject" Target="../embeddings/oleObject12.bin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3.bin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2.bin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1.bin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0.bin"/><Relationship Id="rId9" Type="http://schemas.openxmlformats.org/officeDocument/2006/relationships/oleObject" Target="../embeddings/oleObject2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99792" y="1484784"/>
            <a:ext cx="3235896" cy="965969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altLang="zh-CN" sz="6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sz="6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79912" y="2996952"/>
            <a:ext cx="1296144" cy="1656184"/>
          </a:xfrm>
        </p:spPr>
        <p:txBody>
          <a:bodyPr>
            <a:normAutofit fontScale="77500" lnSpcReduction="20000"/>
          </a:bodyPr>
          <a:lstStyle/>
          <a:p>
            <a:endParaRPr lang="en-US" altLang="zh-CN" dirty="0" smtClean="0"/>
          </a:p>
          <a:p>
            <a:r>
              <a:rPr lang="zh-CN" altLang="en-US" sz="4000" dirty="0" smtClean="0">
                <a:solidFill>
                  <a:schemeClr val="tx1"/>
                </a:solidFill>
              </a:rPr>
              <a:t>谭琳</a:t>
            </a:r>
            <a:endParaRPr lang="en-US" altLang="zh-CN" sz="4000" dirty="0" smtClean="0">
              <a:solidFill>
                <a:schemeClr val="tx1"/>
              </a:solidFill>
            </a:endParaRPr>
          </a:p>
          <a:p>
            <a:r>
              <a:rPr lang="en-US" altLang="zh-CN" sz="4000" dirty="0" smtClean="0">
                <a:solidFill>
                  <a:schemeClr val="tx1"/>
                </a:solidFill>
              </a:rPr>
              <a:t>   11.7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duibidu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980728"/>
            <a:ext cx="8082064" cy="521095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6" name="图片 5" descr="orig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21696" cy="4121696"/>
          </a:xfrm>
          <a:prstGeom prst="rect">
            <a:avLst/>
          </a:prstGeom>
        </p:spPr>
      </p:pic>
      <p:pic>
        <p:nvPicPr>
          <p:cNvPr id="7" name="图片 6" descr="resul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836712"/>
            <a:ext cx="4923928" cy="4923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当              且               </a:t>
            </a:r>
            <a:r>
              <a:rPr lang="en-US" altLang="zh-CN" dirty="0" smtClean="0"/>
              <a:t>.m</a:t>
            </a:r>
            <a:r>
              <a:rPr lang="zh-CN" altLang="en-US" dirty="0" smtClean="0"/>
              <a:t>为图像的像素平均值。此时，变换函数为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</a:t>
            </a:r>
          </a:p>
          <a:p>
            <a:pPr>
              <a:buNone/>
            </a:pPr>
            <a:r>
              <a:rPr lang="en-US" altLang="zh-CN" dirty="0" smtClean="0"/>
              <a:t>					 </a:t>
            </a:r>
            <a:r>
              <a:rPr lang="zh-CN" altLang="en-US" dirty="0" smtClean="0"/>
              <a:t>从左图可以看出来，此时得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			 </a:t>
            </a:r>
            <a:r>
              <a:rPr lang="zh-CN" altLang="en-US" dirty="0" smtClean="0"/>
              <a:t>到是一个</a:t>
            </a:r>
            <a:r>
              <a:rPr lang="zh-CN" altLang="en-US" dirty="0" smtClean="0">
                <a:solidFill>
                  <a:srgbClr val="FF0000"/>
                </a:solidFill>
              </a:rPr>
              <a:t>二值</a:t>
            </a:r>
            <a:r>
              <a:rPr lang="zh-CN" altLang="en-US" dirty="0" smtClean="0"/>
              <a:t>图</a:t>
            </a:r>
            <a:r>
              <a:rPr lang="zh-CN" altLang="en-US" dirty="0" smtClean="0"/>
              <a:t>像</a:t>
            </a:r>
            <a:r>
              <a:rPr lang="zh-CN" altLang="en-US" dirty="0" smtClean="0"/>
              <a:t>也</a:t>
            </a:r>
            <a:r>
              <a:rPr lang="zh-CN" altLang="en-US" dirty="0" smtClean="0"/>
              <a:t>叫</a:t>
            </a:r>
            <a:r>
              <a:rPr lang="zh-CN" altLang="en-US" dirty="0" smtClean="0">
                <a:solidFill>
                  <a:srgbClr val="FF0000"/>
                </a:solidFill>
              </a:rPr>
              <a:t>阈值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/>
              <a:t> </a:t>
            </a:r>
            <a:r>
              <a:rPr lang="en-US" altLang="zh-CN" dirty="0" smtClean="0"/>
              <a:t>                                  </a:t>
            </a:r>
            <a:r>
              <a:rPr lang="zh-CN" altLang="en-US" dirty="0" smtClean="0"/>
              <a:t>处理函数。                       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Contrast Stretching</a:t>
            </a:r>
            <a:endParaRPr lang="zh-CN" altLang="en-US" dirty="0"/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1259632" y="620688"/>
          <a:ext cx="1513483" cy="504825"/>
        </p:xfrm>
        <a:graphic>
          <a:graphicData uri="http://schemas.openxmlformats.org/presentationml/2006/ole">
            <p:oleObj spid="_x0000_s71684" name="Equation" r:id="rId3" imgW="888840" imgH="215640" progId="Equation.KSEE3">
              <p:embed/>
            </p:oleObj>
          </a:graphicData>
        </a:graphic>
      </p:graphicFrame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3124200" y="635000"/>
          <a:ext cx="1591816" cy="487363"/>
        </p:xfrm>
        <a:graphic>
          <a:graphicData uri="http://schemas.openxmlformats.org/presentationml/2006/ole">
            <p:oleObj spid="_x0000_s71685" name="Equation" r:id="rId4" imgW="1143000" imgH="215640" progId="Equation.KSEE3">
              <p:embed/>
            </p:oleObj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971600" y="4221088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971600" y="1844824"/>
            <a:ext cx="0" cy="23762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71600" y="4221088"/>
            <a:ext cx="864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835696" y="2780928"/>
            <a:ext cx="0" cy="1440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835696" y="2780928"/>
            <a:ext cx="864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71600" y="2780928"/>
            <a:ext cx="86409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699792" y="2780928"/>
            <a:ext cx="0" cy="144016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3568" y="1772816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2987824" y="4221088"/>
            <a:ext cx="31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r</a:t>
            </a:r>
            <a:endParaRPr lang="zh-CN" alt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95536" y="26369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L-1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83768" y="4221088"/>
            <a:ext cx="58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L-1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691680" y="42210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99" y="1581088"/>
            <a:ext cx="7200802" cy="432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内容占位符 12" descr="original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525962" cy="4525962"/>
          </a:xfrm>
        </p:spPr>
      </p:pic>
      <p:pic>
        <p:nvPicPr>
          <p:cNvPr id="14" name="图片 13" descr="resul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0480" y="2492896"/>
            <a:ext cx="4823520" cy="4823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54555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在某些图像上需要突出在特定的灰度范围内的亮度，增强某些特征。那就可以采用灰度级分层。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灰度级分层可以通过下面两种方法得到</a:t>
            </a:r>
            <a:endParaRPr lang="en-US" altLang="zh-CN" dirty="0" smtClean="0"/>
          </a:p>
          <a:p>
            <a:r>
              <a:rPr lang="en-US" altLang="zh-CN" dirty="0" smtClean="0"/>
              <a:t>                                </a:t>
            </a:r>
          </a:p>
          <a:p>
            <a:pPr lvl="2"/>
            <a:r>
              <a:rPr lang="en-US" altLang="zh-CN" dirty="0" smtClean="0"/>
              <a:t>                                 </a:t>
            </a:r>
            <a:r>
              <a:rPr lang="zh-CN" altLang="en-US" dirty="0" smtClean="0"/>
              <a:t>左图说的就是在想要突出的特定灰度       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                               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A,B</a:t>
            </a:r>
            <a:r>
              <a:rPr lang="zh-CN" altLang="en-US" dirty="0" smtClean="0"/>
              <a:t>）范围内像素值，在这个范围内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                                   </a:t>
            </a:r>
            <a:r>
              <a:rPr lang="zh-CN" altLang="en-US" dirty="0" smtClean="0"/>
              <a:t>灰度值是一个，不在这个范围的，就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                                  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；很明显，得到的图像是一个二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                                   </a:t>
            </a:r>
            <a:r>
              <a:rPr lang="zh-CN" altLang="en-US" dirty="0" smtClean="0"/>
              <a:t>值图像。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cs typeface="Times New Roman" pitchFamily="18" charset="0"/>
              </a:rPr>
              <a:t>Intensity-level Slicing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</a:b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36912"/>
            <a:ext cx="41433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fence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8438548" cy="4414242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5" name="图片 4" descr="1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57" y="-15820"/>
            <a:ext cx="4059962" cy="4668956"/>
          </a:xfrm>
          <a:prstGeom prst="rect">
            <a:avLst/>
          </a:prstGeom>
        </p:spPr>
      </p:pic>
      <p:pic>
        <p:nvPicPr>
          <p:cNvPr id="6" name="图片 5" descr="fe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1441579"/>
            <a:ext cx="4833928" cy="5559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0080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cs typeface="Times New Roman" pitchFamily="18" charset="0"/>
              </a:rPr>
              <a:t>Intensity-level Slicing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54555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dirty="0" smtClean="0"/>
              <a:t> </a:t>
            </a:r>
            <a:r>
              <a:rPr lang="zh-CN" altLang="en-US" dirty="0" smtClean="0"/>
              <a:t>当需要看特定区域灰度值的实际值，可以采用下面的方法。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                            </a:t>
            </a:r>
          </a:p>
          <a:p>
            <a:r>
              <a:rPr lang="en-US" altLang="zh-CN" dirty="0" smtClean="0"/>
              <a:t>                                  </a:t>
            </a:r>
            <a:r>
              <a:rPr lang="zh-CN" altLang="en-US" dirty="0" smtClean="0"/>
              <a:t>在左图，特定范围（</a:t>
            </a:r>
            <a:r>
              <a:rPr lang="en-US" altLang="zh-CN" dirty="0" smtClean="0"/>
              <a:t>A,B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                                  </a:t>
            </a:r>
            <a:r>
              <a:rPr lang="zh-CN" altLang="en-US" dirty="0" smtClean="0"/>
              <a:t>中的灰度值置为一个特定</a:t>
            </a:r>
            <a:endParaRPr lang="en-US" altLang="zh-CN" dirty="0" smtClean="0"/>
          </a:p>
          <a:p>
            <a:pPr lvl="8"/>
            <a:r>
              <a:rPr lang="en-US" altLang="zh-CN" sz="2700" dirty="0" smtClean="0"/>
              <a:t>               </a:t>
            </a:r>
            <a:r>
              <a:rPr lang="zh-CN" altLang="en-US" sz="2700" dirty="0" smtClean="0"/>
              <a:t>值，其余的灰度值保持不</a:t>
            </a:r>
            <a:endParaRPr lang="en-US" altLang="zh-CN" sz="2700" dirty="0" smtClean="0"/>
          </a:p>
          <a:p>
            <a:pPr lvl="8"/>
            <a:r>
              <a:rPr lang="en-US" altLang="zh-CN" sz="2700" dirty="0" smtClean="0"/>
              <a:t>               </a:t>
            </a:r>
            <a:r>
              <a:rPr lang="zh-CN" altLang="en-US" sz="2700" dirty="0" smtClean="0"/>
              <a:t>变</a:t>
            </a:r>
            <a:r>
              <a:rPr lang="en-US" altLang="zh-CN" dirty="0" smtClean="0"/>
              <a:t>                 </a:t>
            </a:r>
          </a:p>
          <a:p>
            <a:r>
              <a:rPr lang="en-US" altLang="zh-CN" dirty="0" smtClean="0"/>
              <a:t>                               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88840"/>
            <a:ext cx="390525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fen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736" y="980728"/>
            <a:ext cx="8714528" cy="4953694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5" name="图片 4" descr="1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961456" cy="4555676"/>
          </a:xfrm>
          <a:prstGeom prst="rect">
            <a:avLst/>
          </a:prstGeom>
        </p:spPr>
      </p:pic>
      <p:pic>
        <p:nvPicPr>
          <p:cNvPr id="6" name="图片 5" descr="fen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1090158"/>
            <a:ext cx="5015514" cy="5767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Bit Plane Slicing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1705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比特平面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</a:rPr>
              <a:t>分层思路：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/>
              <a:t>		</a:t>
            </a:r>
            <a:r>
              <a:rPr lang="zh-CN" altLang="en-US" dirty="0" smtClean="0"/>
              <a:t>在</a:t>
            </a:r>
            <a:r>
              <a:rPr lang="en-US" altLang="zh-CN" dirty="0" smtClean="0"/>
              <a:t>8</a:t>
            </a:r>
            <a:r>
              <a:rPr lang="zh-CN" altLang="en-US" dirty="0" smtClean="0"/>
              <a:t>比特下，遍历整个图像，用</a:t>
            </a:r>
            <a:r>
              <a:rPr lang="zh-CN" altLang="en-US" dirty="0" smtClean="0">
                <a:solidFill>
                  <a:srgbClr val="FF0000"/>
                </a:solidFill>
              </a:rPr>
              <a:t>像素值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FF0000"/>
                </a:solidFill>
              </a:rPr>
              <a:t>各比特面</a:t>
            </a:r>
            <a:r>
              <a:rPr lang="zh-CN" altLang="en-US" dirty="0" smtClean="0"/>
              <a:t>的值（</a:t>
            </a:r>
            <a:r>
              <a:rPr lang="en-US" altLang="zh-CN" dirty="0" smtClean="0"/>
              <a:t>2^</a:t>
            </a:r>
            <a:r>
              <a:rPr lang="zh-CN" altLang="en-US" dirty="0" smtClean="0"/>
              <a:t>（</a:t>
            </a:r>
            <a:r>
              <a:rPr lang="en-US" altLang="zh-CN" dirty="0" smtClean="0"/>
              <a:t>n-1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,n</a:t>
            </a:r>
            <a:r>
              <a:rPr lang="zh-CN" altLang="en-US" dirty="0" smtClean="0"/>
              <a:t>为比特面）进行</a:t>
            </a:r>
            <a:r>
              <a:rPr lang="zh-CN" altLang="en-US" dirty="0" smtClean="0">
                <a:solidFill>
                  <a:srgbClr val="FF0000"/>
                </a:solidFill>
              </a:rPr>
              <a:t>位与</a:t>
            </a:r>
            <a:r>
              <a:rPr lang="zh-CN" altLang="en-US" dirty="0" smtClean="0"/>
              <a:t>操作，判断该像素值在该比特面是否存在即该比特位是否为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，如果存在进行二值化给该像素值所在位赋值为</a:t>
            </a:r>
            <a:r>
              <a:rPr lang="en-US" altLang="zh-CN" dirty="0" smtClean="0">
                <a:solidFill>
                  <a:srgbClr val="FF0000"/>
                </a:solidFill>
              </a:rPr>
              <a:t>255</a:t>
            </a:r>
            <a:r>
              <a:rPr lang="zh-CN" altLang="en-US" dirty="0" smtClean="0"/>
              <a:t>，这也是突出显示该比特的核心，否则赋值</a:t>
            </a:r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8155454" cy="32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Bit Plane </a:t>
            </a:r>
            <a:r>
              <a:rPr lang="en-US" altLang="zh-CN" dirty="0" err="1" smtClean="0"/>
              <a:t>Slicing’s</a:t>
            </a:r>
            <a:r>
              <a:rPr lang="en-US" altLang="zh-CN" dirty="0" smtClean="0"/>
              <a:t> Code</a:t>
            </a:r>
            <a:endParaRPr lang="zh-CN" altLang="en-US" dirty="0"/>
          </a:p>
        </p:txBody>
      </p:sp>
      <p:pic>
        <p:nvPicPr>
          <p:cNvPr id="4" name="内容占位符 3" descr="bitfe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13153"/>
            <a:ext cx="9144000" cy="663330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Bit Plane </a:t>
            </a:r>
            <a:r>
              <a:rPr lang="en-US" altLang="zh-CN" dirty="0" err="1" smtClean="0"/>
              <a:t>Slicing’s</a:t>
            </a:r>
            <a:r>
              <a:rPr lang="en-US" altLang="zh-CN" dirty="0" smtClean="0"/>
              <a:t> Result</a:t>
            </a:r>
            <a:endParaRPr lang="zh-CN" altLang="en-US" dirty="0"/>
          </a:p>
        </p:txBody>
      </p:sp>
      <p:pic>
        <p:nvPicPr>
          <p:cNvPr id="6" name="图片 5" descr="Bit_Level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3573016"/>
            <a:ext cx="3831980" cy="1607374"/>
          </a:xfrm>
          <a:prstGeom prst="rect">
            <a:avLst/>
          </a:prstGeom>
        </p:spPr>
      </p:pic>
      <p:pic>
        <p:nvPicPr>
          <p:cNvPr id="9" name="图片 8" descr="Bit_Level_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5257151"/>
            <a:ext cx="3816424" cy="1600849"/>
          </a:xfrm>
          <a:prstGeom prst="rect">
            <a:avLst/>
          </a:prstGeom>
        </p:spPr>
      </p:pic>
      <p:pic>
        <p:nvPicPr>
          <p:cNvPr id="12" name="图片 11" descr="Bit_Level_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518475"/>
            <a:ext cx="3816424" cy="1600849"/>
          </a:xfrm>
          <a:prstGeom prst="rect">
            <a:avLst/>
          </a:prstGeom>
        </p:spPr>
      </p:pic>
      <p:pic>
        <p:nvPicPr>
          <p:cNvPr id="14" name="图片 13" descr="Bit_Level_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39058" y="2082112"/>
            <a:ext cx="3897652" cy="1634920"/>
          </a:xfrm>
          <a:prstGeom prst="rect">
            <a:avLst/>
          </a:prstGeom>
        </p:spPr>
      </p:pic>
      <p:pic>
        <p:nvPicPr>
          <p:cNvPr id="17" name="图片 16" descr="Bit_Level_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6016" y="3717032"/>
            <a:ext cx="3911474" cy="1640718"/>
          </a:xfrm>
          <a:prstGeom prst="rect">
            <a:avLst/>
          </a:prstGeom>
        </p:spPr>
      </p:pic>
      <p:pic>
        <p:nvPicPr>
          <p:cNvPr id="18" name="图片 17" descr="Bit_Level_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6016" y="5217282"/>
            <a:ext cx="3911474" cy="1640718"/>
          </a:xfrm>
          <a:prstGeom prst="rect">
            <a:avLst/>
          </a:prstGeom>
        </p:spPr>
      </p:pic>
      <p:pic>
        <p:nvPicPr>
          <p:cNvPr id="4" name="内容占位符 3" descr="11.tif"/>
          <p:cNvPicPr>
            <a:picLocks noGrp="1" noChangeAspect="1"/>
          </p:cNvPicPr>
          <p:nvPr>
            <p:ph idx="1"/>
          </p:nvPr>
        </p:nvPicPr>
        <p:blipFill>
          <a:blip r:embed="rId8" cstate="print"/>
          <a:stretch>
            <a:fillRect/>
          </a:stretch>
        </p:blipFill>
        <p:spPr>
          <a:xfrm>
            <a:off x="0" y="260648"/>
            <a:ext cx="4458104" cy="1870014"/>
          </a:xfrm>
        </p:spPr>
      </p:pic>
      <p:pic>
        <p:nvPicPr>
          <p:cNvPr id="5" name="图片 4" descr="Bit_Level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552" y="1988840"/>
            <a:ext cx="3865388" cy="1621388"/>
          </a:xfrm>
          <a:prstGeom prst="rect">
            <a:avLst/>
          </a:prstGeom>
        </p:spPr>
      </p:pic>
      <p:pic>
        <p:nvPicPr>
          <p:cNvPr id="19" name="图片 18" descr="Bit_Level_8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552" y="2060848"/>
            <a:ext cx="7553352" cy="316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26563"/>
          </a:xfrm>
        </p:spPr>
        <p:txBody>
          <a:bodyPr>
            <a:normAutofit/>
          </a:bodyPr>
          <a:lstStyle/>
          <a:p>
            <a:endParaRPr lang="en-US" altLang="zh-CN" sz="2800" dirty="0" smtClean="0"/>
          </a:p>
          <a:p>
            <a:pPr>
              <a:buFont typeface="Wingdings" pitchFamily="2" charset="2"/>
              <a:buChar char="u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Basic Intensity Transformation Function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Contrast Stretching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Intensity-level Slicing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Bit Plane Slicing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Histogram Equalization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Local Histogram Processing 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Content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314595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图像的</a:t>
            </a:r>
            <a:r>
              <a:rPr lang="zh-CN" altLang="en-US" dirty="0" smtClean="0">
                <a:solidFill>
                  <a:srgbClr val="FF0000"/>
                </a:solidFill>
              </a:rPr>
              <a:t>比特平面重建</a:t>
            </a:r>
            <a:r>
              <a:rPr lang="zh-CN" altLang="en-US" dirty="0" smtClean="0"/>
              <a:t>就是用第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个平面的像素乘以常数   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来完成。再把几个比特平面的像素值相加。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Bit Plane </a:t>
            </a:r>
            <a:r>
              <a:rPr lang="en-US" altLang="zh-CN" dirty="0" err="1" smtClean="0"/>
              <a:t>Slicing’s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Restruction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547664" y="1556792"/>
          <a:ext cx="709414" cy="506725"/>
        </p:xfrm>
        <a:graphic>
          <a:graphicData uri="http://schemas.openxmlformats.org/presentationml/2006/ole">
            <p:oleObj spid="_x0000_s75777" name="Equation" r:id="rId3" imgW="266400" imgH="190440" progId="Equation.KSEE3">
              <p:embed/>
            </p:oleObj>
          </a:graphicData>
        </a:graphic>
      </p:graphicFrame>
      <p:pic>
        <p:nvPicPr>
          <p:cNvPr id="5" name="内容占位符 3" descr="fuy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412" y="2132856"/>
            <a:ext cx="9163412" cy="428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Bit Plane </a:t>
            </a:r>
            <a:r>
              <a:rPr lang="en-US" altLang="zh-CN" dirty="0" err="1" smtClean="0"/>
              <a:t>Slicing’s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Restruction</a:t>
            </a:r>
            <a:endParaRPr lang="zh-CN" altLang="en-US" dirty="0"/>
          </a:p>
        </p:txBody>
      </p:sp>
      <p:pic>
        <p:nvPicPr>
          <p:cNvPr id="5" name="图片 4" descr="restrctio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0"/>
            <a:ext cx="5760640" cy="2416376"/>
          </a:xfrm>
          <a:prstGeom prst="rect">
            <a:avLst/>
          </a:prstGeom>
        </p:spPr>
      </p:pic>
      <p:pic>
        <p:nvPicPr>
          <p:cNvPr id="6" name="图片 5" descr="restrction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2420888"/>
            <a:ext cx="5735290" cy="2405744"/>
          </a:xfrm>
          <a:prstGeom prst="rect">
            <a:avLst/>
          </a:prstGeom>
        </p:spPr>
      </p:pic>
      <p:pic>
        <p:nvPicPr>
          <p:cNvPr id="7" name="图片 6" descr="restrction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1640" y="4653136"/>
            <a:ext cx="5753350" cy="2413318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u"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Histograms are the basis for numerous spatial domain processing techniques.</a:t>
            </a:r>
          </a:p>
          <a:p>
            <a:pPr lvl="1">
              <a:buFont typeface="Wingdings" pitchFamily="2" charset="2"/>
              <a:buChar char="u"/>
            </a:pP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It can be used for Image Enhancement , Image Compression , Image Segmentation ,and so on. </a:t>
            </a:r>
            <a:endParaRPr lang="zh-CN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Histogram Processing</a:t>
            </a:r>
            <a:endParaRPr lang="zh-CN" altLang="en-US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数字图像的直方图可以用离散函数        表示：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其中：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     </a:t>
            </a:r>
            <a:r>
              <a:rPr lang="zh-CN" altLang="en-US" dirty="0" smtClean="0"/>
              <a:t>表示第</a:t>
            </a:r>
            <a:r>
              <a:rPr lang="en-US" altLang="zh-CN" dirty="0" smtClean="0"/>
              <a:t>k</a:t>
            </a:r>
            <a:r>
              <a:rPr lang="zh-CN" altLang="en-US" dirty="0" smtClean="0"/>
              <a:t>级灰度值，   表示图像中具有灰度值为    的像素个数。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而图像的归一化就是对图像中灰度值    出现的一个概率估计，用离散函数        表示：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+mn-ea"/>
              </a:rPr>
              <a:t>其中</a:t>
            </a:r>
            <a:r>
              <a:rPr lang="en-US" altLang="zh-CN" b="1" dirty="0" smtClean="0">
                <a:latin typeface="+mn-ea"/>
              </a:rPr>
              <a:t>:</a:t>
            </a:r>
          </a:p>
          <a:p>
            <a:pPr>
              <a:buNone/>
            </a:pPr>
            <a:r>
              <a:rPr lang="en-US" altLang="zh-CN" dirty="0" smtClean="0"/>
              <a:t>	       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	</a:t>
            </a:r>
            <a:r>
              <a:rPr lang="zh-CN" altLang="en-US" dirty="0" smtClean="0"/>
              <a:t>表示图像行和列的维数。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908720"/>
          </a:xfrm>
        </p:spPr>
        <p:txBody>
          <a:bodyPr/>
          <a:lstStyle/>
          <a:p>
            <a:r>
              <a:rPr lang="en-US" altLang="zh-CN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Histogram Processing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95736" y="1484784"/>
          <a:ext cx="2615406" cy="720080"/>
        </p:xfrm>
        <a:graphic>
          <a:graphicData uri="http://schemas.openxmlformats.org/presentationml/2006/ole">
            <p:oleObj spid="_x0000_s16386" name="Equation" r:id="rId3" imgW="622080" imgH="228600" progId="Equation.KSEE3">
              <p:embed/>
            </p:oleObj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6012160" y="1052736"/>
          <a:ext cx="1008112" cy="504056"/>
        </p:xfrm>
        <a:graphic>
          <a:graphicData uri="http://schemas.openxmlformats.org/presentationml/2006/ole">
            <p:oleObj spid="_x0000_s16387" name="Equation" r:id="rId4" imgW="342720" imgH="228600" progId="Equation.KSEE3">
              <p:embed/>
            </p:oleObj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1547664" y="2276872"/>
          <a:ext cx="504056" cy="648072"/>
        </p:xfrm>
        <a:graphic>
          <a:graphicData uri="http://schemas.openxmlformats.org/presentationml/2006/ole">
            <p:oleObj spid="_x0000_s16388" name="Equation" r:id="rId5" imgW="139680" imgH="228600" progId="Equation.KSEE3">
              <p:embed/>
            </p:oleObj>
          </a:graphicData>
        </a:graphic>
      </p:graphicFrame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4716016" y="2348880"/>
          <a:ext cx="648072" cy="648072"/>
        </p:xfrm>
        <a:graphic>
          <a:graphicData uri="http://schemas.openxmlformats.org/presentationml/2006/ole">
            <p:oleObj spid="_x0000_s16389" name="Equation" r:id="rId6" imgW="177480" imgH="228600" progId="Equation.KSEE3">
              <p:embed/>
            </p:oleObj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6372200" y="3212976"/>
          <a:ext cx="573906" cy="648072"/>
        </p:xfrm>
        <a:graphic>
          <a:graphicData uri="http://schemas.openxmlformats.org/presentationml/2006/ole">
            <p:oleObj spid="_x0000_s16391" name="Equation" r:id="rId7" imgW="139680" imgH="228600" progId="Equation.KSEE3">
              <p:embed/>
            </p:oleObj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/>
        </p:nvGraphicFramePr>
        <p:xfrm>
          <a:off x="1547664" y="2780928"/>
          <a:ext cx="578222" cy="648072"/>
        </p:xfrm>
        <a:graphic>
          <a:graphicData uri="http://schemas.openxmlformats.org/presentationml/2006/ole">
            <p:oleObj spid="_x0000_s16392" name="Equation" r:id="rId8" imgW="139680" imgH="228600" progId="Equation.KSEE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339752" y="4149080"/>
          <a:ext cx="2808312" cy="720080"/>
        </p:xfrm>
        <a:graphic>
          <a:graphicData uri="http://schemas.openxmlformats.org/presentationml/2006/ole">
            <p:oleObj spid="_x0000_s16393" name="Equation" r:id="rId9" imgW="990360" imgH="228600" progId="Equation.KSEE3">
              <p:embed/>
            </p:oleObj>
          </a:graphicData>
        </a:graphic>
      </p:graphicFrame>
      <p:graphicFrame>
        <p:nvGraphicFramePr>
          <p:cNvPr id="16394" name="Object 10"/>
          <p:cNvGraphicFramePr>
            <a:graphicFrameLocks noChangeAspect="1"/>
          </p:cNvGraphicFramePr>
          <p:nvPr/>
        </p:nvGraphicFramePr>
        <p:xfrm>
          <a:off x="4427984" y="3717032"/>
          <a:ext cx="792088" cy="588640"/>
        </p:xfrm>
        <a:graphic>
          <a:graphicData uri="http://schemas.openxmlformats.org/presentationml/2006/ole">
            <p:oleObj spid="_x0000_s16394" name="Equation" r:id="rId10" imgW="368280" imgH="228600" progId="Equation.KSEE3">
              <p:embed/>
            </p:oleObj>
          </a:graphicData>
        </a:graphic>
      </p:graphicFrame>
      <p:graphicFrame>
        <p:nvGraphicFramePr>
          <p:cNvPr id="16395" name="Object 11"/>
          <p:cNvGraphicFramePr>
            <a:graphicFrameLocks noChangeAspect="1"/>
          </p:cNvGraphicFramePr>
          <p:nvPr/>
        </p:nvGraphicFramePr>
        <p:xfrm>
          <a:off x="1259632" y="5085184"/>
          <a:ext cx="504056" cy="504056"/>
        </p:xfrm>
        <a:graphic>
          <a:graphicData uri="http://schemas.openxmlformats.org/presentationml/2006/ole">
            <p:oleObj spid="_x0000_s16395" name="Equation" r:id="rId11" imgW="203040" imgH="164880" progId="Equation.KSEE3">
              <p:embed/>
            </p:oleObj>
          </a:graphicData>
        </a:graphic>
      </p:graphicFrame>
      <p:graphicFrame>
        <p:nvGraphicFramePr>
          <p:cNvPr id="16397" name="Object 13"/>
          <p:cNvGraphicFramePr>
            <a:graphicFrameLocks noChangeAspect="1"/>
          </p:cNvGraphicFramePr>
          <p:nvPr/>
        </p:nvGraphicFramePr>
        <p:xfrm>
          <a:off x="1835696" y="5085184"/>
          <a:ext cx="576064" cy="576064"/>
        </p:xfrm>
        <a:graphic>
          <a:graphicData uri="http://schemas.openxmlformats.org/presentationml/2006/ole">
            <p:oleObj spid="_x0000_s16397" name="Equation" r:id="rId12" imgW="177480" imgH="177480" progId="Equation.KSEE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98571"/>
          </a:xfrm>
        </p:spPr>
        <p:txBody>
          <a:bodyPr/>
          <a:lstStyle/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calHist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(const Mat* images,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nimages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contst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* channels,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InputArry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mask, 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OutputArry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hist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dims, const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histSize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,const float** ranges,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bool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uniform=true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bool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accumulate=false);</a:t>
            </a: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minMaxLoc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InputArry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double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* 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minVal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double*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maxVal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=0, point*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minLoc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=0,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point*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maxLoc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=0,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InputArry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mask=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noArray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())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Histogram</a:t>
            </a:r>
            <a:endParaRPr lang="zh-CN" altLang="en-US" dirty="0"/>
          </a:p>
        </p:txBody>
      </p:sp>
      <p:pic>
        <p:nvPicPr>
          <p:cNvPr id="4" name="内容占位符 3" descr="2016-11-04 09-34-12屏幕截图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08720"/>
            <a:ext cx="9144000" cy="5688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Histogram’s Result</a:t>
            </a:r>
            <a:endParaRPr lang="zh-CN" altLang="en-US" dirty="0"/>
          </a:p>
        </p:txBody>
      </p:sp>
      <p:pic>
        <p:nvPicPr>
          <p:cNvPr id="22539" name="Picture 11" descr="E:\ppt\Histogramprocessing\histogramequalization\dark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2233512" cy="2233512"/>
          </a:xfrm>
          <a:prstGeom prst="rect">
            <a:avLst/>
          </a:prstGeom>
          <a:noFill/>
        </p:spPr>
      </p:pic>
      <p:pic>
        <p:nvPicPr>
          <p:cNvPr id="22540" name="Picture 12" descr="E:\ppt\Histogramprocessing\histogramequalization\light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267744" y="620688"/>
            <a:ext cx="2304256" cy="2304256"/>
          </a:xfrm>
          <a:prstGeom prst="rect">
            <a:avLst/>
          </a:prstGeom>
          <a:noFill/>
        </p:spPr>
      </p:pic>
      <p:pic>
        <p:nvPicPr>
          <p:cNvPr id="22541" name="Picture 13" descr="E:\ppt\Histogramprocessing\histogramequalization\low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644008" y="620688"/>
            <a:ext cx="2304256" cy="2304256"/>
          </a:xfrm>
          <a:prstGeom prst="rect">
            <a:avLst/>
          </a:prstGeom>
          <a:noFill/>
        </p:spPr>
      </p:pic>
      <p:pic>
        <p:nvPicPr>
          <p:cNvPr id="22542" name="Picture 14" descr="E:\ppt\Histogramprocessing\histogramequalization\high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983760" y="620688"/>
            <a:ext cx="2160240" cy="2304256"/>
          </a:xfrm>
          <a:prstGeom prst="rect">
            <a:avLst/>
          </a:prstGeom>
          <a:noFill/>
        </p:spPr>
      </p:pic>
      <p:pic>
        <p:nvPicPr>
          <p:cNvPr id="22543" name="Picture 15" descr="E:\ppt\Histogramprocessing\histogramequalization\一维直方图1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284984"/>
            <a:ext cx="2223392" cy="2170112"/>
          </a:xfrm>
          <a:prstGeom prst="rect">
            <a:avLst/>
          </a:prstGeom>
          <a:noFill/>
        </p:spPr>
      </p:pic>
      <p:pic>
        <p:nvPicPr>
          <p:cNvPr id="22544" name="Picture 16" descr="E:\ppt\Histogramprocessing\histogramequalization\一维直方图1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284984"/>
            <a:ext cx="2170112" cy="2170112"/>
          </a:xfrm>
          <a:prstGeom prst="rect">
            <a:avLst/>
          </a:prstGeom>
          <a:noFill/>
        </p:spPr>
      </p:pic>
      <p:pic>
        <p:nvPicPr>
          <p:cNvPr id="22545" name="Picture 17" descr="E:\ppt\Histogramprocessing\histogramequalization\一维直方图1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3284984"/>
            <a:ext cx="2170112" cy="2170112"/>
          </a:xfrm>
          <a:prstGeom prst="rect">
            <a:avLst/>
          </a:prstGeom>
          <a:noFill/>
        </p:spPr>
      </p:pic>
      <p:pic>
        <p:nvPicPr>
          <p:cNvPr id="22546" name="Picture 18" descr="E:\ppt\Histogramprocessing\histogramequalization\一维直方图1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11752" y="3284984"/>
            <a:ext cx="2160240" cy="2160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灰度变换形式：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</a:t>
            </a:r>
          </a:p>
          <a:p>
            <a:pPr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FF0000"/>
                </a:solidFill>
              </a:rPr>
              <a:t>满足条件</a:t>
            </a:r>
            <a:r>
              <a:rPr lang="zh-CN" altLang="en-US" dirty="0" smtClean="0">
                <a:solidFill>
                  <a:srgbClr val="00B0F0"/>
                </a:solidFill>
              </a:rPr>
              <a:t>：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	</a:t>
            </a:r>
            <a:r>
              <a:rPr lang="zh-CN" altLang="en-US" dirty="0" smtClean="0"/>
              <a:t>在区间</a:t>
            </a:r>
            <a:r>
              <a:rPr lang="en-US" altLang="zh-CN" dirty="0" smtClean="0"/>
              <a:t>            </a:t>
            </a:r>
            <a:r>
              <a:rPr lang="zh-CN" altLang="en-US" dirty="0" smtClean="0"/>
              <a:t>上为</a:t>
            </a:r>
            <a:r>
              <a:rPr lang="zh-CN" altLang="en-US" dirty="0" smtClean="0">
                <a:solidFill>
                  <a:srgbClr val="00B0F0"/>
                </a:solidFill>
              </a:rPr>
              <a:t>单调递增</a:t>
            </a:r>
            <a:r>
              <a:rPr lang="zh-CN" altLang="en-US" dirty="0" smtClean="0"/>
              <a:t>函数。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）当             时，              。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在图像处理中有一个很重要的函数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那其离散形式可以表示成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Equalization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339752" y="1844824"/>
          <a:ext cx="1512887" cy="576064"/>
        </p:xfrm>
        <a:graphic>
          <a:graphicData uri="http://schemas.openxmlformats.org/presentationml/2006/ole">
            <p:oleObj spid="_x0000_s1027" name="Equation" r:id="rId3" imgW="533160" imgH="203040" progId="Equation.KSEE3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499992" y="1844824"/>
          <a:ext cx="2098675" cy="504056"/>
        </p:xfrm>
        <a:graphic>
          <a:graphicData uri="http://schemas.openxmlformats.org/presentationml/2006/ole">
            <p:oleObj spid="_x0000_s1028" name="Equation" r:id="rId4" imgW="965160" imgH="203040" progId="Equation.KSEE3">
              <p:embed/>
            </p:oleObj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1475656" y="2780928"/>
          <a:ext cx="936104" cy="576064"/>
        </p:xfrm>
        <a:graphic>
          <a:graphicData uri="http://schemas.openxmlformats.org/presentationml/2006/ole">
            <p:oleObj spid="_x0000_s1029" name="Equation" r:id="rId5" imgW="317160" imgH="203040" progId="Equation.KSEE3">
              <p:embed/>
            </p:oleObj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3491880" y="2852936"/>
          <a:ext cx="1245096" cy="448940"/>
        </p:xfrm>
        <a:graphic>
          <a:graphicData uri="http://schemas.openxmlformats.org/presentationml/2006/ole">
            <p:oleObj spid="_x0000_s1030" name="Equation" r:id="rId6" imgW="761760" imgH="177480" progId="Equation.KSEE3">
              <p:embed/>
            </p:oleObj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1835696" y="3429000"/>
          <a:ext cx="1512168" cy="393824"/>
        </p:xfrm>
        <a:graphic>
          <a:graphicData uri="http://schemas.openxmlformats.org/presentationml/2006/ole">
            <p:oleObj spid="_x0000_s1031" name="Equation" r:id="rId7" imgW="761760" imgH="177480" progId="Equation.KSEE3">
              <p:embed/>
            </p:oleObj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3779912" y="3356992"/>
          <a:ext cx="1656184" cy="504056"/>
        </p:xfrm>
        <a:graphic>
          <a:graphicData uri="http://schemas.openxmlformats.org/presentationml/2006/ole">
            <p:oleObj spid="_x0000_s1032" name="Equation" r:id="rId8" imgW="965160" imgH="203040" progId="Equation.KSEE3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051720" y="4149080"/>
          <a:ext cx="3600400" cy="720080"/>
        </p:xfrm>
        <a:graphic>
          <a:graphicData uri="http://schemas.openxmlformats.org/presentationml/2006/ole">
            <p:oleObj spid="_x0000_s1033" name="Equation" r:id="rId9" imgW="1752480" imgH="330120" progId="Equation.KSEE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71600" y="5013176"/>
          <a:ext cx="6442075" cy="1224136"/>
        </p:xfrm>
        <a:graphic>
          <a:graphicData uri="http://schemas.openxmlformats.org/presentationml/2006/ole">
            <p:oleObj spid="_x0000_s1034" name="Equation" r:id="rId10" imgW="2539800" imgH="444240" progId="Equation.KSEE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54555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/>
              <a:t>      在上式中，       就是数字图像的</a:t>
            </a:r>
            <a:r>
              <a:rPr lang="zh-CN" altLang="en-US" dirty="0" smtClean="0">
                <a:solidFill>
                  <a:srgbClr val="FF0000"/>
                </a:solidFill>
              </a:rPr>
              <a:t>直方图</a:t>
            </a:r>
            <a:r>
              <a:rPr lang="zh-CN" altLang="en-US" dirty="0" smtClean="0"/>
              <a:t>，     称为数字图像的</a:t>
            </a:r>
            <a:r>
              <a:rPr lang="zh-CN" altLang="en-US" dirty="0" smtClean="0">
                <a:solidFill>
                  <a:srgbClr val="FF0000"/>
                </a:solidFill>
              </a:rPr>
              <a:t>直方图均衡</a:t>
            </a:r>
            <a:r>
              <a:rPr lang="zh-CN" altLang="en-US" dirty="0" smtClean="0"/>
              <a:t>或</a:t>
            </a:r>
            <a:r>
              <a:rPr lang="zh-CN" altLang="en-US" dirty="0" smtClean="0">
                <a:solidFill>
                  <a:srgbClr val="FF0000"/>
                </a:solidFill>
              </a:rPr>
              <a:t>直方图线性变换。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dirty="0" smtClean="0"/>
              <a:t>	</a:t>
            </a:r>
            <a:r>
              <a:rPr lang="zh-CN" altLang="en-US" dirty="0" smtClean="0"/>
              <a:t>通过上式，输出图像的灰度值    可以由输入图像的灰度值为    的各像素值映射得到。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00B0F0"/>
                </a:solidFill>
              </a:rPr>
              <a:t>总结思路</a:t>
            </a:r>
            <a:r>
              <a:rPr lang="zh-CN" altLang="en-US" dirty="0" smtClean="0">
                <a:solidFill>
                  <a:srgbClr val="00B0F0"/>
                </a:solidFill>
                <a:sym typeface="Wingdings" pitchFamily="2" charset="2"/>
              </a:rPr>
              <a:t>：</a:t>
            </a:r>
            <a:r>
              <a:rPr lang="zh-CN" altLang="en-US" dirty="0" smtClean="0">
                <a:sym typeface="Wingdings" pitchFamily="2" charset="2"/>
              </a:rPr>
              <a:t>（以</a:t>
            </a:r>
            <a:r>
              <a:rPr lang="en-US" altLang="zh-CN" dirty="0" smtClean="0">
                <a:sym typeface="Wingdings" pitchFamily="2" charset="2"/>
              </a:rPr>
              <a:t>8</a:t>
            </a:r>
            <a:r>
              <a:rPr lang="zh-CN" altLang="en-US" dirty="0" smtClean="0">
                <a:sym typeface="Wingdings" pitchFamily="2" charset="2"/>
              </a:rPr>
              <a:t>比特为例）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	1.</a:t>
            </a:r>
            <a:r>
              <a:rPr lang="zh-CN" altLang="en-US" dirty="0" smtClean="0"/>
              <a:t>将图像灰度值为</a:t>
            </a:r>
            <a:r>
              <a:rPr lang="en-US" altLang="zh-CN" dirty="0" smtClean="0"/>
              <a:t>0-255</a:t>
            </a:r>
            <a:r>
              <a:rPr lang="zh-CN" altLang="en-US" dirty="0" smtClean="0"/>
              <a:t>出现的次数</a:t>
            </a:r>
            <a:r>
              <a:rPr lang="en-US" altLang="zh-CN" dirty="0" smtClean="0"/>
              <a:t>n</a:t>
            </a:r>
            <a:r>
              <a:rPr lang="zh-CN" altLang="en-US" dirty="0" smtClean="0"/>
              <a:t>记录下来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	2.</a:t>
            </a:r>
            <a:r>
              <a:rPr lang="zh-CN" altLang="en-US" dirty="0" smtClean="0"/>
              <a:t>求出各个像素值出现的概率</a:t>
            </a:r>
            <a:r>
              <a:rPr lang="en-US" altLang="zh-CN" dirty="0" smtClean="0"/>
              <a:t>p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	3.</a:t>
            </a:r>
            <a:r>
              <a:rPr lang="zh-CN" altLang="en-US" dirty="0" smtClean="0"/>
              <a:t>代入上式求出</a:t>
            </a:r>
            <a:r>
              <a:rPr lang="en-US" altLang="zh-CN" dirty="0" smtClean="0"/>
              <a:t>s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r——s</a:t>
            </a:r>
            <a:r>
              <a:rPr lang="zh-CN" altLang="en-US" dirty="0" smtClean="0"/>
              <a:t>（其中要注意对</a:t>
            </a:r>
            <a:r>
              <a:rPr lang="en-US" altLang="zh-CN" dirty="0" smtClean="0"/>
              <a:t>s</a:t>
            </a:r>
            <a:r>
              <a:rPr lang="zh-CN" altLang="en-US" dirty="0" smtClean="0"/>
              <a:t>四舍五入）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	4.s</a:t>
            </a:r>
            <a:r>
              <a:rPr lang="zh-CN" altLang="en-US" dirty="0" smtClean="0"/>
              <a:t>就是输出图像的灰度值了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9412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Equalization</a:t>
            </a:r>
            <a:endParaRPr lang="zh-CN" altLang="en-US" dirty="0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987824" y="1052736"/>
          <a:ext cx="936625" cy="546100"/>
        </p:xfrm>
        <a:graphic>
          <a:graphicData uri="http://schemas.openxmlformats.org/presentationml/2006/ole">
            <p:oleObj spid="_x0000_s17410" name="Equation" r:id="rId3" imgW="419040" imgH="228600" progId="Equation.KSEE3">
              <p:embed/>
            </p:oleObj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7596336" y="1052736"/>
          <a:ext cx="648072" cy="504056"/>
        </p:xfrm>
        <a:graphic>
          <a:graphicData uri="http://schemas.openxmlformats.org/presentationml/2006/ole">
            <p:oleObj spid="_x0000_s17411" name="Equation" r:id="rId4" imgW="380880" imgH="228600" progId="Equation.KSEE3">
              <p:embed/>
            </p:oleObj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5868144" y="1844824"/>
          <a:ext cx="432048" cy="648072"/>
        </p:xfrm>
        <a:graphic>
          <a:graphicData uri="http://schemas.openxmlformats.org/presentationml/2006/ole">
            <p:oleObj spid="_x0000_s17412" name="Equation" r:id="rId5" imgW="164880" imgH="228600" progId="Equation.KSEE3">
              <p:embed/>
            </p:oleObj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2915816" y="2204864"/>
          <a:ext cx="520948" cy="720080"/>
        </p:xfrm>
        <a:graphic>
          <a:graphicData uri="http://schemas.openxmlformats.org/presentationml/2006/ole">
            <p:oleObj spid="_x0000_s17413" name="Equation" r:id="rId6" imgW="177480" imgH="228600" progId="Equation.KSEE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6-11-04 09-33-41屏幕截图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768952"/>
            <a:ext cx="8496944" cy="608904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77809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Equalization’s Code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Equalization’s Result</a:t>
            </a:r>
            <a:endParaRPr lang="zh-CN" altLang="en-US" dirty="0"/>
          </a:p>
        </p:txBody>
      </p:sp>
      <p:pic>
        <p:nvPicPr>
          <p:cNvPr id="18435" name="Picture 3" descr="E:\ppt\Histogramprocessing\histogramequalization\dark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80728"/>
            <a:ext cx="3168352" cy="3168352"/>
          </a:xfrm>
          <a:prstGeom prst="rect">
            <a:avLst/>
          </a:prstGeom>
          <a:noFill/>
        </p:spPr>
      </p:pic>
      <p:pic>
        <p:nvPicPr>
          <p:cNvPr id="18436" name="Picture 4" descr="E:\ppt\Histogramprocessing\histogramequalization\ww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908720"/>
            <a:ext cx="3298526" cy="3298526"/>
          </a:xfrm>
          <a:prstGeom prst="rect">
            <a:avLst/>
          </a:prstGeom>
          <a:noFill/>
        </p:spPr>
      </p:pic>
      <p:pic>
        <p:nvPicPr>
          <p:cNvPr id="9" name="Picture 5" descr="E:\ppt\Histogramprocessing\histogramequalization\一维直方图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221088"/>
            <a:ext cx="3456384" cy="2356626"/>
          </a:xfrm>
          <a:prstGeom prst="rect">
            <a:avLst/>
          </a:prstGeom>
          <a:noFill/>
        </p:spPr>
      </p:pic>
      <p:pic>
        <p:nvPicPr>
          <p:cNvPr id="18438" name="Picture 6" descr="E:\ppt\Histogramprocessing\histogramequalization\一维直方图2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4149080"/>
            <a:ext cx="332224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>
            <a:normAutofit/>
          </a:bodyPr>
          <a:lstStyle/>
          <a:p>
            <a:endParaRPr lang="en-US" altLang="zh-CN" sz="4000" dirty="0" smtClean="0"/>
          </a:p>
          <a:p>
            <a:endParaRPr lang="en-US" altLang="zh-CN" sz="4000" dirty="0" smtClean="0"/>
          </a:p>
          <a:p>
            <a:pPr>
              <a:buFont typeface="Wingdings" pitchFamily="2" charset="2"/>
              <a:buChar char="u"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Image Negatives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Log Transformation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Gamma Transformation</a:t>
            </a:r>
            <a:endParaRPr lang="zh-CN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9278" y="280220"/>
            <a:ext cx="8229600" cy="1052736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</a:rPr>
              <a:t>Basic Intensity Transformation Function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Equalization’s Result</a:t>
            </a:r>
            <a:endParaRPr lang="zh-CN" altLang="en-US" dirty="0"/>
          </a:p>
        </p:txBody>
      </p:sp>
      <p:pic>
        <p:nvPicPr>
          <p:cNvPr id="19458" name="Picture 2" descr="E:\ppt\Histogramprocessing\histogramequalization\light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964" y="1211164"/>
            <a:ext cx="3369964" cy="2937916"/>
          </a:xfrm>
          <a:prstGeom prst="rect">
            <a:avLst/>
          </a:prstGeom>
          <a:noFill/>
        </p:spPr>
      </p:pic>
      <p:pic>
        <p:nvPicPr>
          <p:cNvPr id="19459" name="Picture 3" descr="E:\ppt\Histogramprocessing\histogramequalization\ww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196752"/>
            <a:ext cx="3466356" cy="3034308"/>
          </a:xfrm>
          <a:prstGeom prst="rect">
            <a:avLst/>
          </a:prstGeom>
          <a:noFill/>
        </p:spPr>
      </p:pic>
      <p:pic>
        <p:nvPicPr>
          <p:cNvPr id="19460" name="Picture 4" descr="E:\ppt\Histogramprocessing\histogramequalization\一维直方图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221088"/>
            <a:ext cx="3610272" cy="2438400"/>
          </a:xfrm>
          <a:prstGeom prst="rect">
            <a:avLst/>
          </a:prstGeom>
          <a:noFill/>
        </p:spPr>
      </p:pic>
      <p:pic>
        <p:nvPicPr>
          <p:cNvPr id="19461" name="Picture 5" descr="E:\ppt\Histogramprocessing\histogramequalization\一维直方图2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4221088"/>
            <a:ext cx="3898304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Equalization’s Result</a:t>
            </a:r>
            <a:endParaRPr lang="zh-CN" altLang="en-US" dirty="0"/>
          </a:p>
        </p:txBody>
      </p:sp>
      <p:pic>
        <p:nvPicPr>
          <p:cNvPr id="20482" name="Picture 2" descr="E:\ppt\Histogramprocessing\histogramequalization\low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764704"/>
            <a:ext cx="3024336" cy="3024336"/>
          </a:xfrm>
          <a:prstGeom prst="rect">
            <a:avLst/>
          </a:prstGeom>
          <a:noFill/>
        </p:spPr>
      </p:pic>
      <p:pic>
        <p:nvPicPr>
          <p:cNvPr id="20487" name="Picture 7" descr="E:\ppt\Histogramprocessing\histogramequalization\ww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764704"/>
            <a:ext cx="3024336" cy="3024336"/>
          </a:xfrm>
          <a:prstGeom prst="rect">
            <a:avLst/>
          </a:prstGeom>
          <a:noFill/>
        </p:spPr>
      </p:pic>
      <p:pic>
        <p:nvPicPr>
          <p:cNvPr id="20488" name="Picture 8" descr="E:\ppt\Histogramprocessing\histogramequalization\一维直方图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98304"/>
            <a:ext cx="3178224" cy="2959696"/>
          </a:xfrm>
          <a:prstGeom prst="rect">
            <a:avLst/>
          </a:prstGeom>
          <a:noFill/>
        </p:spPr>
      </p:pic>
      <p:pic>
        <p:nvPicPr>
          <p:cNvPr id="20489" name="Picture 9" descr="E:\ppt\Histogramprocessing\histogramequalization\一维直方图2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3843536"/>
            <a:ext cx="3014464" cy="3014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Equalization’s Result</a:t>
            </a:r>
            <a:endParaRPr lang="zh-CN" altLang="en-US" dirty="0"/>
          </a:p>
        </p:txBody>
      </p:sp>
      <p:pic>
        <p:nvPicPr>
          <p:cNvPr id="5" name="Picture 3" descr="E:\ppt\Histogramprocessing\histogramequalization\light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764704"/>
            <a:ext cx="3168350" cy="3168352"/>
          </a:xfrm>
          <a:prstGeom prst="rect">
            <a:avLst/>
          </a:prstGeom>
          <a:noFill/>
        </p:spPr>
      </p:pic>
      <p:pic>
        <p:nvPicPr>
          <p:cNvPr id="21506" name="Picture 2" descr="E:\ppt\Histogramprocessing\histogramequalization\ww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764704"/>
            <a:ext cx="3168352" cy="3168352"/>
          </a:xfrm>
          <a:prstGeom prst="rect">
            <a:avLst/>
          </a:prstGeom>
          <a:noFill/>
        </p:spPr>
      </p:pic>
      <p:pic>
        <p:nvPicPr>
          <p:cNvPr id="21507" name="Picture 3" descr="E:\ppt\Histogramprocessing\histogramequalization\一维直方图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005064"/>
            <a:ext cx="3168352" cy="2681536"/>
          </a:xfrm>
          <a:prstGeom prst="rect">
            <a:avLst/>
          </a:prstGeom>
          <a:noFill/>
        </p:spPr>
      </p:pic>
      <p:pic>
        <p:nvPicPr>
          <p:cNvPr id="21508" name="Picture 4" descr="E:\ppt\Histogramprocessing\histogramequalization\一维直方图2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4077072"/>
            <a:ext cx="3456384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31459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u"/>
            </a:pPr>
            <a:r>
              <a:rPr lang="en-US" altLang="zh-CN" dirty="0" smtClean="0"/>
              <a:t>	</a:t>
            </a:r>
            <a:r>
              <a:rPr lang="zh-CN" altLang="en-US" sz="2400" dirty="0" smtClean="0">
                <a:solidFill>
                  <a:srgbClr val="FF0000"/>
                </a:solidFill>
              </a:rPr>
              <a:t>直方规定化</a:t>
            </a:r>
            <a:r>
              <a:rPr lang="zh-CN" altLang="en-US" sz="2400" dirty="0" smtClean="0"/>
              <a:t>就是输出图像给定一个变换函数，将求灰度变换与均衡函数进行比较，得到适合的输出灰度值。</a:t>
            </a:r>
            <a:endParaRPr lang="en-US" altLang="zh-CN" sz="2400" dirty="0" smtClean="0"/>
          </a:p>
          <a:p>
            <a:pPr>
              <a:buNone/>
            </a:pP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	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设      是输出图像给定的特定的概率密度函数对其求灰度变换</a:t>
            </a:r>
            <a:endParaRPr lang="en-US" altLang="zh-CN" sz="2400" dirty="0" smtClean="0"/>
          </a:p>
          <a:p>
            <a:pPr>
              <a:buNone/>
            </a:pP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	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其中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                     </a:t>
            </a:r>
            <a:r>
              <a:rPr lang="zh-CN" altLang="en-US" sz="2400" dirty="0" smtClean="0"/>
              <a:t>是一个与     一样的灰度变量</a:t>
            </a:r>
            <a:endParaRPr lang="en-US" altLang="zh-CN" sz="2400" dirty="0" smtClean="0"/>
          </a:p>
          <a:p>
            <a:pPr>
              <a:buFont typeface="Wingdings" pitchFamily="2" charset="2"/>
              <a:buChar char="u"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所以我们很容易求出</a:t>
            </a:r>
            <a:endParaRPr lang="en-US" altLang="zh-CN" sz="2400" dirty="0" smtClean="0"/>
          </a:p>
          <a:p>
            <a:pPr>
              <a:buNone/>
            </a:pPr>
            <a:endParaRPr lang="en-US" altLang="zh-CN" sz="2400" dirty="0" smtClean="0"/>
          </a:p>
          <a:p>
            <a:pPr>
              <a:buFont typeface="Wingdings" pitchFamily="2" charset="2"/>
              <a:buChar char="u"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也就是每一个</a:t>
            </a:r>
            <a:r>
              <a:rPr lang="en-US" altLang="zh-CN" sz="2400" dirty="0" smtClean="0"/>
              <a:t>s</a:t>
            </a:r>
            <a:r>
              <a:rPr lang="zh-CN" altLang="en-US" sz="2400" dirty="0" smtClean="0"/>
              <a:t>就可以求出一个</a:t>
            </a:r>
            <a:r>
              <a:rPr lang="en-US" altLang="zh-CN" sz="2400" dirty="0" smtClean="0"/>
              <a:t>z</a:t>
            </a:r>
            <a:r>
              <a:rPr lang="zh-CN" altLang="en-US" sz="2400" dirty="0" smtClean="0"/>
              <a:t>，即将</a:t>
            </a:r>
            <a:r>
              <a:rPr lang="en-US" altLang="zh-CN" sz="2400" dirty="0" smtClean="0">
                <a:solidFill>
                  <a:srgbClr val="00B0F0"/>
                </a:solidFill>
              </a:rPr>
              <a:t>s</a:t>
            </a:r>
            <a:r>
              <a:rPr lang="zh-CN" altLang="en-US" sz="2400" dirty="0" smtClean="0">
                <a:solidFill>
                  <a:srgbClr val="00B0F0"/>
                </a:solidFill>
              </a:rPr>
              <a:t>映射到</a:t>
            </a:r>
            <a:r>
              <a:rPr lang="en-US" altLang="zh-CN" sz="2400" dirty="0" smtClean="0">
                <a:solidFill>
                  <a:srgbClr val="00B0F0"/>
                </a:solidFill>
              </a:rPr>
              <a:t>z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Matching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691680" y="2060848"/>
          <a:ext cx="622548" cy="504056"/>
        </p:xfrm>
        <a:graphic>
          <a:graphicData uri="http://schemas.openxmlformats.org/presentationml/2006/ole">
            <p:oleObj spid="_x0000_s23555" name="Equation" r:id="rId3" imgW="380880" imgH="215640" progId="Equation.KSEE3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99792" y="2708920"/>
          <a:ext cx="2952328" cy="864096"/>
        </p:xfrm>
        <a:graphic>
          <a:graphicData uri="http://schemas.openxmlformats.org/presentationml/2006/ole">
            <p:oleObj spid="_x0000_s23556" name="Equation" r:id="rId4" imgW="1498320" imgH="444240" progId="Equation.KSEE3">
              <p:embed/>
            </p:oleObj>
          </a:graphicData>
        </a:graphic>
      </p:graphicFrame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2411760" y="1412776"/>
          <a:ext cx="4032448" cy="864096"/>
        </p:xfrm>
        <a:graphic>
          <a:graphicData uri="http://schemas.openxmlformats.org/presentationml/2006/ole">
            <p:oleObj spid="_x0000_s23559" name="Equation" r:id="rId5" imgW="2539800" imgH="444240" progId="Equation.KSEE3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699792" y="3429000"/>
          <a:ext cx="1872208" cy="504056"/>
        </p:xfrm>
        <a:graphic>
          <a:graphicData uri="http://schemas.openxmlformats.org/presentationml/2006/ole">
            <p:oleObj spid="_x0000_s23560" name="Equation" r:id="rId6" imgW="672840" imgH="241200" progId="Equation.KSEE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43808" y="4653136"/>
          <a:ext cx="1368152" cy="576064"/>
        </p:xfrm>
        <a:graphic>
          <a:graphicData uri="http://schemas.openxmlformats.org/presentationml/2006/ole">
            <p:oleObj spid="_x0000_s23561" name="Equation" r:id="rId7" imgW="787320" imgH="253800" progId="Equation.KSEE3">
              <p:embed/>
            </p:oleObj>
          </a:graphicData>
        </a:graphic>
      </p:graphicFrame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2483768" y="3933056"/>
          <a:ext cx="514598" cy="576064"/>
        </p:xfrm>
        <a:graphic>
          <a:graphicData uri="http://schemas.openxmlformats.org/presentationml/2006/ole">
            <p:oleObj spid="_x0000_s23562" name="Equation" r:id="rId8" imgW="164880" imgH="241200" progId="Equation.KSEE3">
              <p:embed/>
            </p:oleObj>
          </a:graphicData>
        </a:graphic>
      </p:graphicFrame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4067944" y="3717032"/>
          <a:ext cx="592956" cy="576064"/>
        </p:xfrm>
        <a:graphic>
          <a:graphicData uri="http://schemas.openxmlformats.org/presentationml/2006/ole">
            <p:oleObj spid="_x0000_s23563" name="Equation" r:id="rId9" imgW="177480" imgH="228600" progId="Equation.KSEE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760640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sz="2800" dirty="0" smtClean="0">
                <a:solidFill>
                  <a:srgbClr val="FF0000"/>
                </a:solidFill>
              </a:rPr>
              <a:t>Ps</a:t>
            </a:r>
            <a:r>
              <a:rPr lang="zh-CN" altLang="en-US" sz="2800" dirty="0" smtClean="0">
                <a:solidFill>
                  <a:srgbClr val="FF0000"/>
                </a:solidFill>
              </a:rPr>
              <a:t>：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zh-CN" altLang="en-US" sz="2800" dirty="0" smtClean="0">
                <a:latin typeface="+mn-ea"/>
              </a:rPr>
              <a:t>在实践中我们不需要计算 的反变换，我们只需要将   与均衡化的   进行比较，找出与    最接近的  ，此时  映射的位置就是  ，此时输出图像的灰度值就变为  。</a:t>
            </a:r>
            <a:endParaRPr lang="en-US" altLang="zh-CN" sz="2800" dirty="0" smtClean="0">
              <a:latin typeface="+mn-ea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2800" dirty="0" smtClean="0">
                <a:solidFill>
                  <a:srgbClr val="00B0F0"/>
                </a:solidFill>
                <a:latin typeface="+mn-ea"/>
              </a:rPr>
              <a:t>思路总结：</a:t>
            </a:r>
            <a:endParaRPr lang="en-US" altLang="zh-CN" sz="2800" dirty="0" smtClean="0">
              <a:solidFill>
                <a:srgbClr val="00B0F0"/>
              </a:solidFill>
              <a:latin typeface="+mn-ea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 smtClean="0">
                <a:latin typeface="+mn-ea"/>
              </a:rPr>
              <a:t>	1.</a:t>
            </a:r>
            <a:r>
              <a:rPr lang="zh-CN" altLang="en-US" sz="2800" dirty="0" smtClean="0">
                <a:latin typeface="+mn-ea"/>
              </a:rPr>
              <a:t>求出原输入图像的直方图均衡</a:t>
            </a:r>
            <a:endParaRPr lang="en-US" altLang="zh-CN" sz="2800" dirty="0" smtClean="0">
              <a:latin typeface="+mn-ea"/>
            </a:endParaRPr>
          </a:p>
          <a:p>
            <a:pPr lvl="2">
              <a:buFont typeface="Wingdings" pitchFamily="2" charset="2"/>
              <a:buChar char="Ø"/>
            </a:pPr>
            <a:r>
              <a:rPr lang="en-US" altLang="zh-CN" sz="2800" dirty="0" smtClean="0">
                <a:latin typeface="+mn-ea"/>
              </a:rPr>
              <a:t>2.</a:t>
            </a:r>
            <a:r>
              <a:rPr lang="zh-CN" altLang="en-US" sz="2800" dirty="0" smtClean="0">
                <a:latin typeface="+mn-ea"/>
              </a:rPr>
              <a:t>求出给定函数的直方图   （   也是四舍五入去整数）</a:t>
            </a:r>
            <a:endParaRPr lang="en-US" altLang="zh-CN" sz="2800" dirty="0" smtClean="0">
              <a:latin typeface="+mn-ea"/>
            </a:endParaRPr>
          </a:p>
          <a:p>
            <a:pPr lvl="2">
              <a:buFont typeface="Wingdings" pitchFamily="2" charset="2"/>
              <a:buChar char="Ø"/>
            </a:pPr>
            <a:r>
              <a:rPr lang="en-US" altLang="zh-CN" sz="2800" dirty="0" smtClean="0">
                <a:latin typeface="+mn-ea"/>
              </a:rPr>
              <a:t>3.</a:t>
            </a:r>
            <a:r>
              <a:rPr lang="zh-CN" altLang="en-US" sz="2800" dirty="0" smtClean="0">
                <a:latin typeface="+mn-ea"/>
              </a:rPr>
              <a:t>将   与   比较，求出最接近的</a:t>
            </a:r>
            <a:endParaRPr lang="en-US" altLang="zh-CN" sz="2800" dirty="0" smtClean="0">
              <a:latin typeface="+mn-ea"/>
            </a:endParaRPr>
          </a:p>
          <a:p>
            <a:pPr lvl="2">
              <a:buFont typeface="Wingdings" pitchFamily="2" charset="2"/>
              <a:buChar char="Ø"/>
            </a:pPr>
            <a:r>
              <a:rPr lang="en-US" altLang="zh-CN" sz="2800" dirty="0" smtClean="0">
                <a:latin typeface="+mn-ea"/>
              </a:rPr>
              <a:t>4.</a:t>
            </a:r>
            <a:r>
              <a:rPr lang="zh-CN" altLang="en-US" sz="2800" dirty="0" smtClean="0">
                <a:latin typeface="+mn-ea"/>
              </a:rPr>
              <a:t>输出图像的灰度值就是</a:t>
            </a:r>
            <a:endParaRPr lang="zh-CN" altLang="en-US" sz="2800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Matching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004048" y="1196752"/>
          <a:ext cx="431800" cy="385762"/>
        </p:xfrm>
        <a:graphic>
          <a:graphicData uri="http://schemas.openxmlformats.org/presentationml/2006/ole">
            <p:oleObj spid="_x0000_s24578" name="Equation" r:id="rId3" imgW="164880" imgH="177480" progId="Equation.KSEE3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923928" y="1844824"/>
          <a:ext cx="504056" cy="618356"/>
        </p:xfrm>
        <a:graphic>
          <a:graphicData uri="http://schemas.openxmlformats.org/presentationml/2006/ole">
            <p:oleObj spid="_x0000_s24579" name="Equation" r:id="rId4" imgW="164880" imgH="228600" progId="Equation.KSEE3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835696" y="1556792"/>
          <a:ext cx="648072" cy="504056"/>
        </p:xfrm>
        <a:graphic>
          <a:graphicData uri="http://schemas.openxmlformats.org/presentationml/2006/ole">
            <p:oleObj spid="_x0000_s24580" name="Equation" r:id="rId5" imgW="406080" imgH="241200" progId="Equation.KSEE3">
              <p:embed/>
            </p:oleObj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4139952" y="1340768"/>
          <a:ext cx="576064" cy="720080"/>
        </p:xfrm>
        <a:graphic>
          <a:graphicData uri="http://schemas.openxmlformats.org/presentationml/2006/ole">
            <p:oleObj spid="_x0000_s24582" name="Equation" r:id="rId6" imgW="164880" imgH="228600" progId="Equation.KSEE3">
              <p:embed/>
            </p:oleObj>
          </a:graphicData>
        </a:graphic>
      </p:graphicFrame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5292080" y="3861048"/>
          <a:ext cx="635248" cy="480690"/>
        </p:xfrm>
        <a:graphic>
          <a:graphicData uri="http://schemas.openxmlformats.org/presentationml/2006/ole">
            <p:oleObj spid="_x0000_s24583" name="Equation" r:id="rId7" imgW="406080" imgH="241200" progId="Equation.KSEE3">
              <p:embed/>
            </p:oleObj>
          </a:graphicData>
        </a:graphic>
      </p:graphicFrame>
      <p:graphicFrame>
        <p:nvGraphicFramePr>
          <p:cNvPr id="24584" name="Object 8"/>
          <p:cNvGraphicFramePr>
            <a:graphicFrameLocks noChangeAspect="1"/>
          </p:cNvGraphicFramePr>
          <p:nvPr/>
        </p:nvGraphicFramePr>
        <p:xfrm>
          <a:off x="2555776" y="1916832"/>
          <a:ext cx="432048" cy="576064"/>
        </p:xfrm>
        <a:graphic>
          <a:graphicData uri="http://schemas.openxmlformats.org/presentationml/2006/ole">
            <p:oleObj spid="_x0000_s24584" name="Equation" r:id="rId8" imgW="164880" imgH="241200" progId="Equation.KSEE3">
              <p:embed/>
            </p:oleObj>
          </a:graphicData>
        </a:graphic>
      </p:graphicFrame>
      <p:graphicFrame>
        <p:nvGraphicFramePr>
          <p:cNvPr id="24585" name="Object 9"/>
          <p:cNvGraphicFramePr>
            <a:graphicFrameLocks noChangeAspect="1"/>
          </p:cNvGraphicFramePr>
          <p:nvPr/>
        </p:nvGraphicFramePr>
        <p:xfrm>
          <a:off x="7596336" y="1412776"/>
          <a:ext cx="504056" cy="648072"/>
        </p:xfrm>
        <a:graphic>
          <a:graphicData uri="http://schemas.openxmlformats.org/presentationml/2006/ole">
            <p:oleObj spid="_x0000_s24585" name="Equation" r:id="rId9" imgW="164880" imgH="228600" progId="Equation.KSEE3">
              <p:embed/>
            </p:oleObj>
          </a:graphicData>
        </a:graphic>
      </p:graphicFrame>
      <p:graphicFrame>
        <p:nvGraphicFramePr>
          <p:cNvPr id="24587" name="Object 11"/>
          <p:cNvGraphicFramePr>
            <a:graphicFrameLocks noChangeAspect="1"/>
          </p:cNvGraphicFramePr>
          <p:nvPr/>
        </p:nvGraphicFramePr>
        <p:xfrm>
          <a:off x="6372200" y="3284984"/>
          <a:ext cx="586606" cy="618356"/>
        </p:xfrm>
        <a:graphic>
          <a:graphicData uri="http://schemas.openxmlformats.org/presentationml/2006/ole">
            <p:oleObj spid="_x0000_s24587" name="Equation" r:id="rId10" imgW="164880" imgH="228600" progId="Equation.KSEE3">
              <p:embed/>
            </p:oleObj>
          </a:graphicData>
        </a:graphic>
      </p:graphicFrame>
      <p:graphicFrame>
        <p:nvGraphicFramePr>
          <p:cNvPr id="24588" name="Object 12"/>
          <p:cNvGraphicFramePr>
            <a:graphicFrameLocks noChangeAspect="1"/>
          </p:cNvGraphicFramePr>
          <p:nvPr/>
        </p:nvGraphicFramePr>
        <p:xfrm>
          <a:off x="6228184" y="3861048"/>
          <a:ext cx="635248" cy="480690"/>
        </p:xfrm>
        <a:graphic>
          <a:graphicData uri="http://schemas.openxmlformats.org/presentationml/2006/ole">
            <p:oleObj spid="_x0000_s24588" name="Equation" r:id="rId11" imgW="406080" imgH="241200" progId="Equation.KSEE3">
              <p:embed/>
            </p:oleObj>
          </a:graphicData>
        </a:graphic>
      </p:graphicFrame>
      <p:graphicFrame>
        <p:nvGraphicFramePr>
          <p:cNvPr id="24589" name="Object 13"/>
          <p:cNvGraphicFramePr>
            <a:graphicFrameLocks noChangeAspect="1"/>
          </p:cNvGraphicFramePr>
          <p:nvPr/>
        </p:nvGraphicFramePr>
        <p:xfrm>
          <a:off x="6804248" y="1916832"/>
          <a:ext cx="504056" cy="576064"/>
        </p:xfrm>
        <a:graphic>
          <a:graphicData uri="http://schemas.openxmlformats.org/presentationml/2006/ole">
            <p:oleObj spid="_x0000_s24589" name="Equation" r:id="rId12" imgW="164880" imgH="241200" progId="Equation.KSEE3">
              <p:embed/>
            </p:oleObj>
          </a:graphicData>
        </a:graphic>
      </p:graphicFrame>
      <p:graphicFrame>
        <p:nvGraphicFramePr>
          <p:cNvPr id="24591" name="Object 15"/>
          <p:cNvGraphicFramePr>
            <a:graphicFrameLocks noChangeAspect="1"/>
          </p:cNvGraphicFramePr>
          <p:nvPr/>
        </p:nvGraphicFramePr>
        <p:xfrm>
          <a:off x="2195736" y="4797152"/>
          <a:ext cx="576064" cy="504056"/>
        </p:xfrm>
        <a:graphic>
          <a:graphicData uri="http://schemas.openxmlformats.org/presentationml/2006/ole">
            <p:oleObj spid="_x0000_s24591" name="Equation" r:id="rId13" imgW="406080" imgH="241200" progId="Equation.KSEE3">
              <p:embed/>
            </p:oleObj>
          </a:graphicData>
        </a:graphic>
      </p:graphicFrame>
      <p:graphicFrame>
        <p:nvGraphicFramePr>
          <p:cNvPr id="24592" name="Object 16"/>
          <p:cNvGraphicFramePr>
            <a:graphicFrameLocks noChangeAspect="1"/>
          </p:cNvGraphicFramePr>
          <p:nvPr/>
        </p:nvGraphicFramePr>
        <p:xfrm>
          <a:off x="3131840" y="4581128"/>
          <a:ext cx="432048" cy="720080"/>
        </p:xfrm>
        <a:graphic>
          <a:graphicData uri="http://schemas.openxmlformats.org/presentationml/2006/ole">
            <p:oleObj spid="_x0000_s24592" name="Equation" r:id="rId14" imgW="164880" imgH="228600" progId="Equation.KSEE3">
              <p:embed/>
            </p:oleObj>
          </a:graphicData>
        </a:graphic>
      </p:graphicFrame>
      <p:graphicFrame>
        <p:nvGraphicFramePr>
          <p:cNvPr id="24594" name="Object 18"/>
          <p:cNvGraphicFramePr>
            <a:graphicFrameLocks noChangeAspect="1"/>
          </p:cNvGraphicFramePr>
          <p:nvPr/>
        </p:nvGraphicFramePr>
        <p:xfrm>
          <a:off x="6804248" y="4725144"/>
          <a:ext cx="360040" cy="504056"/>
        </p:xfrm>
        <a:graphic>
          <a:graphicData uri="http://schemas.openxmlformats.org/presentationml/2006/ole">
            <p:oleObj spid="_x0000_s24594" name="Equation" r:id="rId15" imgW="164880" imgH="241200" progId="Equation.KSEE3">
              <p:embed/>
            </p:oleObj>
          </a:graphicData>
        </a:graphic>
      </p:graphicFrame>
      <p:graphicFrame>
        <p:nvGraphicFramePr>
          <p:cNvPr id="24595" name="Object 19"/>
          <p:cNvGraphicFramePr>
            <a:graphicFrameLocks noChangeAspect="1"/>
          </p:cNvGraphicFramePr>
          <p:nvPr/>
        </p:nvGraphicFramePr>
        <p:xfrm>
          <a:off x="5292080" y="5157192"/>
          <a:ext cx="432048" cy="576064"/>
        </p:xfrm>
        <a:graphic>
          <a:graphicData uri="http://schemas.openxmlformats.org/presentationml/2006/ole">
            <p:oleObj spid="_x0000_s24595" name="Equation" r:id="rId16" imgW="164880" imgH="241200" progId="Equation.KSEE3">
              <p:embed/>
            </p:oleObj>
          </a:graphicData>
        </a:graphic>
      </p:graphicFrame>
      <p:graphicFrame>
        <p:nvGraphicFramePr>
          <p:cNvPr id="24596" name="Object 20"/>
          <p:cNvGraphicFramePr>
            <a:graphicFrameLocks noChangeAspect="1"/>
          </p:cNvGraphicFramePr>
          <p:nvPr/>
        </p:nvGraphicFramePr>
        <p:xfrm>
          <a:off x="5004048" y="2348880"/>
          <a:ext cx="442590" cy="648072"/>
        </p:xfrm>
        <a:graphic>
          <a:graphicData uri="http://schemas.openxmlformats.org/presentationml/2006/ole">
            <p:oleObj spid="_x0000_s24596" name="Equation" r:id="rId17" imgW="164880" imgH="241200" progId="Equation.KSEE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origin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980728"/>
            <a:ext cx="3618132" cy="5297412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Matching</a:t>
            </a:r>
            <a:endParaRPr lang="zh-CN" altLang="en-US" dirty="0"/>
          </a:p>
        </p:txBody>
      </p:sp>
      <p:pic>
        <p:nvPicPr>
          <p:cNvPr id="5" name="图片 4" descr="ww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947307"/>
            <a:ext cx="3685082" cy="5395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Matching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1194911"/>
            <a:ext cx="727280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 smtClean="0"/>
          </a:p>
          <a:p>
            <a:r>
              <a:rPr lang="zh-CN" altLang="en-US" sz="2800" dirty="0" smtClean="0"/>
              <a:t>高</a:t>
            </a:r>
            <a:r>
              <a:rPr lang="zh-CN" altLang="en-US" sz="2800" dirty="0" smtClean="0"/>
              <a:t>斯函</a:t>
            </a:r>
            <a:r>
              <a:rPr lang="zh-CN" altLang="en-US" sz="2800" dirty="0" smtClean="0"/>
              <a:t>数：</a:t>
            </a:r>
            <a:endParaRPr lang="en-US" altLang="zh-CN" sz="2800" dirty="0" smtClean="0"/>
          </a:p>
          <a:p>
            <a:r>
              <a:rPr lang="en-US" altLang="zh-CN" dirty="0" smtClean="0"/>
              <a:t>		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11760" y="2852936"/>
          <a:ext cx="3888432" cy="1289538"/>
        </p:xfrm>
        <a:graphic>
          <a:graphicData uri="http://schemas.openxmlformats.org/presentationml/2006/ole">
            <p:oleObj spid="_x0000_s95234" name="Equation" r:id="rId3" imgW="1384200" imgH="457200" progId="Equation.KSEE3">
              <p:embed/>
            </p:oleObj>
          </a:graphicData>
        </a:graphic>
      </p:graphicFrame>
      <p:pic>
        <p:nvPicPr>
          <p:cNvPr id="6" name="内容占位符 5" descr="gui2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539552" y="836712"/>
            <a:ext cx="7200798" cy="553581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Histogram Matching</a:t>
            </a:r>
            <a:endParaRPr lang="zh-CN" altLang="en-US" dirty="0"/>
          </a:p>
        </p:txBody>
      </p:sp>
      <p:pic>
        <p:nvPicPr>
          <p:cNvPr id="4" name="内容占位符 3" descr="gui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58304"/>
            <a:ext cx="7197572" cy="6699696"/>
          </a:xfrm>
        </p:spPr>
      </p:pic>
      <p:pic>
        <p:nvPicPr>
          <p:cNvPr id="5" name="图片 4" descr="match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980728"/>
            <a:ext cx="3419418" cy="5006468"/>
          </a:xfrm>
          <a:prstGeom prst="rect">
            <a:avLst/>
          </a:prstGeom>
        </p:spPr>
      </p:pic>
      <p:pic>
        <p:nvPicPr>
          <p:cNvPr id="6" name="图片 5" descr="origina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980728"/>
            <a:ext cx="3442702" cy="504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26563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当一幅图像只想看看它的部分细节，你用全局直方图平衡就会忽略一些细节，所以此时应该用局部直方图平衡。</a:t>
            </a:r>
            <a:endParaRPr lang="en-US" altLang="zh-CN" dirty="0" smtClean="0"/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</a:rPr>
              <a:t>局部直方图均衡化</a:t>
            </a:r>
            <a:r>
              <a:rPr lang="zh-CN" altLang="en-US" dirty="0" smtClean="0"/>
              <a:t>：先定义一个邻域，对邻域中的点计算其直方图，其映射邻域中心像素的灰度，然后该区域的中心从一个像素移到另一个像素，重复上面过程。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Local Histogram Processing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origin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493546" cy="6493546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Local Histogram Processing </a:t>
            </a:r>
            <a:endParaRPr lang="zh-CN" altLang="en-US" dirty="0"/>
          </a:p>
        </p:txBody>
      </p:sp>
      <p:pic>
        <p:nvPicPr>
          <p:cNvPr id="5" name="图片 4" descr="equaliz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0"/>
            <a:ext cx="8064896" cy="7091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98571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>
                <a:latin typeface="+mn-ea"/>
              </a:rPr>
              <a:t>灰度变换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		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+mn-ea"/>
              </a:rPr>
              <a:t>		</a:t>
            </a:r>
            <a:r>
              <a:rPr lang="zh-CN" altLang="en-US" dirty="0" smtClean="0">
                <a:latin typeface="+mn-ea"/>
              </a:rPr>
              <a:t>和</a:t>
            </a:r>
            <a:r>
              <a:rPr lang="en-US" altLang="zh-CN" dirty="0" smtClean="0">
                <a:latin typeface="+mn-ea"/>
              </a:rPr>
              <a:t>  </a:t>
            </a:r>
            <a:r>
              <a:rPr lang="zh-CN" altLang="en-US" dirty="0" smtClean="0">
                <a:latin typeface="+mn-ea"/>
              </a:rPr>
              <a:t>代表输入和输出图像的像素值</a:t>
            </a:r>
            <a:r>
              <a:rPr lang="en-US" altLang="zh-CN" dirty="0" smtClean="0">
                <a:latin typeface="+mn-ea"/>
              </a:rPr>
              <a:t>	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 1.</a:t>
            </a:r>
            <a:r>
              <a:rPr lang="zh-CN" altLang="en-US" dirty="0" smtClean="0">
                <a:latin typeface="+mn-ea"/>
              </a:rPr>
              <a:t>图像反转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endParaRPr lang="en-US" altLang="zh-CN" dirty="0" smtClean="0">
              <a:latin typeface="+mn-ea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 2.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			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 3.</a:t>
            </a:r>
            <a:r>
              <a:rPr lang="zh-CN" altLang="en-US" dirty="0" smtClean="0">
                <a:latin typeface="+mn-ea"/>
              </a:rPr>
              <a:t>伽马变换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	</a:t>
            </a: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		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其中 </a:t>
            </a:r>
            <a:endParaRPr lang="en-US" altLang="zh-CN" dirty="0" smtClean="0">
              <a:solidFill>
                <a:srgbClr val="FF0000"/>
              </a:solidFill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 			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和  都是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到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1</a:t>
            </a:r>
          </a:p>
          <a:p>
            <a:pPr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				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</a:rPr>
              <a:t>Basic Intensity Transformation Function</a:t>
            </a:r>
            <a:endParaRPr lang="zh-CN" altLang="en-US" sz="32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627784" y="1268760"/>
          <a:ext cx="1152128" cy="504056"/>
        </p:xfrm>
        <a:graphic>
          <a:graphicData uri="http://schemas.openxmlformats.org/presentationml/2006/ole">
            <p:oleObj spid="_x0000_s41986" name="Equation" r:id="rId3" imgW="533160" imgH="203040" progId="Equation.KSEE3">
              <p:embed/>
            </p:oleObj>
          </a:graphicData>
        </a:graphic>
      </p:graphicFrame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1907704" y="1772816"/>
          <a:ext cx="417190" cy="360040"/>
        </p:xfrm>
        <a:graphic>
          <a:graphicData uri="http://schemas.openxmlformats.org/presentationml/2006/ole">
            <p:oleObj spid="_x0000_s41987" name="Equation" r:id="rId4" imgW="114120" imgH="126720" progId="Equation.KSEE3">
              <p:embed/>
            </p:oleObj>
          </a:graphicData>
        </a:graphic>
      </p:graphicFrame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2771800" y="1772816"/>
          <a:ext cx="352073" cy="432048"/>
        </p:xfrm>
        <a:graphic>
          <a:graphicData uri="http://schemas.openxmlformats.org/presentationml/2006/ole">
            <p:oleObj spid="_x0000_s41988" name="Equation" r:id="rId5" imgW="114120" imgH="139680" progId="Equation.KSEE3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699792" y="2564904"/>
          <a:ext cx="1656184" cy="432048"/>
        </p:xfrm>
        <a:graphic>
          <a:graphicData uri="http://schemas.openxmlformats.org/presentationml/2006/ole">
            <p:oleObj spid="_x0000_s41989" name="Equation" r:id="rId6" imgW="736560" imgH="177480" progId="Equation.KSEE3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627784" y="3356992"/>
          <a:ext cx="1963018" cy="504056"/>
        </p:xfrm>
        <a:graphic>
          <a:graphicData uri="http://schemas.openxmlformats.org/presentationml/2006/ole">
            <p:oleObj spid="_x0000_s41990" name="Equation" r:id="rId7" imgW="901440" imgH="203040" progId="Equation.KSEE3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627784" y="4293096"/>
          <a:ext cx="1296144" cy="576064"/>
        </p:xfrm>
        <a:graphic>
          <a:graphicData uri="http://schemas.openxmlformats.org/presentationml/2006/ole">
            <p:oleObj spid="_x0000_s41991" name="Equation" r:id="rId8" imgW="457200" imgH="203040" progId="Equation.KSEE3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267744" y="5157192"/>
          <a:ext cx="273174" cy="360040"/>
        </p:xfrm>
        <a:graphic>
          <a:graphicData uri="http://schemas.openxmlformats.org/presentationml/2006/ole">
            <p:oleObj spid="_x0000_s41992" name="Equation" r:id="rId9" imgW="114120" imgH="126720" progId="Equation.KSEE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915816" y="5157192"/>
          <a:ext cx="417190" cy="429890"/>
        </p:xfrm>
        <a:graphic>
          <a:graphicData uri="http://schemas.openxmlformats.org/presentationml/2006/ole">
            <p:oleObj spid="_x0000_s41993" name="Equation" r:id="rId10" imgW="114120" imgH="139680" progId="Equation.KSEE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6-11-04 10-29-38屏幕截图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767932"/>
            <a:ext cx="8474918" cy="609006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Local Histogram Processing’s Code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loc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33736" y="1082541"/>
            <a:ext cx="6202560" cy="553727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Local Histogram Processing’s Result</a:t>
            </a:r>
            <a:endParaRPr lang="zh-CN" altLang="en-US" dirty="0"/>
          </a:p>
        </p:txBody>
      </p:sp>
      <p:pic>
        <p:nvPicPr>
          <p:cNvPr id="7" name="内容占位符 5" descr="loc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76" y="908720"/>
            <a:ext cx="6363880" cy="5681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altLang="zh-CN" sz="6600" dirty="0" smtClean="0"/>
          </a:p>
          <a:p>
            <a:pPr>
              <a:buNone/>
            </a:pPr>
            <a:r>
              <a:rPr lang="en-US" altLang="zh-CN" sz="6600" dirty="0" smtClean="0"/>
              <a:t> </a:t>
            </a:r>
            <a:r>
              <a:rPr lang="en-US" altLang="zh-CN" sz="6600" dirty="0" smtClean="0"/>
              <a:t>       </a:t>
            </a:r>
            <a:r>
              <a:rPr lang="en-US" altLang="zh-CN" sz="9600" dirty="0" smtClean="0"/>
              <a:t>Q &amp; A</a:t>
            </a:r>
            <a:endParaRPr lang="zh-CN" altLang="en-US" sz="9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11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556792"/>
            <a:ext cx="3197328" cy="3787706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</a:rPr>
              <a:t>Basic Intensity Transformation Function</a:t>
            </a:r>
            <a:endParaRPr lang="zh-CN" altLang="en-US" sz="3200" dirty="0"/>
          </a:p>
        </p:txBody>
      </p:sp>
      <p:pic>
        <p:nvPicPr>
          <p:cNvPr id="8" name="图片 7" descr="Image_Negativ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1412776"/>
            <a:ext cx="3282354" cy="3888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gam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764704"/>
            <a:ext cx="7943452" cy="101425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692696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</a:rPr>
              <a:t>Basic Intensity Transformation Function</a:t>
            </a:r>
            <a:endParaRPr lang="zh-CN" altLang="en-US" sz="3200" dirty="0"/>
          </a:p>
        </p:txBody>
      </p:sp>
      <p:pic>
        <p:nvPicPr>
          <p:cNvPr id="6" name="图片 5" descr="1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23728" cy="3825146"/>
          </a:xfrm>
          <a:prstGeom prst="rect">
            <a:avLst/>
          </a:prstGeom>
        </p:spPr>
      </p:pic>
      <p:pic>
        <p:nvPicPr>
          <p:cNvPr id="14" name="图片 13" descr="0.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-243408"/>
            <a:ext cx="3199976" cy="4186564"/>
          </a:xfrm>
          <a:prstGeom prst="rect">
            <a:avLst/>
          </a:prstGeom>
        </p:spPr>
      </p:pic>
      <p:pic>
        <p:nvPicPr>
          <p:cNvPr id="15" name="图片 14" descr="0.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3212976"/>
            <a:ext cx="3456382" cy="4522024"/>
          </a:xfrm>
          <a:prstGeom prst="rect">
            <a:avLst/>
          </a:prstGeom>
        </p:spPr>
      </p:pic>
      <p:pic>
        <p:nvPicPr>
          <p:cNvPr id="16" name="图片 15" descr="0.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008" y="2996952"/>
            <a:ext cx="3302606" cy="4320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1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603996" cy="3622842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620688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</a:rPr>
              <a:t>Basic Intensity Transformation Function</a:t>
            </a:r>
            <a:endParaRPr lang="zh-CN" altLang="en-US" sz="3200" dirty="0"/>
          </a:p>
        </p:txBody>
      </p:sp>
      <p:pic>
        <p:nvPicPr>
          <p:cNvPr id="5" name="图片 4" descr="o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0"/>
            <a:ext cx="3456384" cy="3671576"/>
          </a:xfrm>
          <a:prstGeom prst="rect">
            <a:avLst/>
          </a:prstGeom>
        </p:spPr>
      </p:pic>
      <p:pic>
        <p:nvPicPr>
          <p:cNvPr id="6" name="图片 5" descr="tw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3382038"/>
            <a:ext cx="3457882" cy="3475962"/>
          </a:xfrm>
          <a:prstGeom prst="rect">
            <a:avLst/>
          </a:prstGeom>
        </p:spPr>
      </p:pic>
      <p:pic>
        <p:nvPicPr>
          <p:cNvPr id="7" name="图片 6" descr="thre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8694" y="3212976"/>
            <a:ext cx="3438408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314595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分段线性函数的形式可以是任意复杂的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最简单的分段线性函数就是对比度拉伸变换，该变换可以扩展图像灰度动态范围。点       和       的位置可以控制变换函数的形状。</a:t>
            </a:r>
            <a:endParaRPr lang="en-US" altLang="zh-CN" dirty="0" smtClean="0"/>
          </a:p>
          <a:p>
            <a:pPr lvl="8"/>
            <a:r>
              <a:rPr lang="en-US" altLang="zh-CN" dirty="0" smtClean="0"/>
              <a:t>                       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en-US" altLang="zh-CN" dirty="0" smtClean="0"/>
              <a:t>                                          </a:t>
            </a:r>
          </a:p>
          <a:p>
            <a:r>
              <a:rPr lang="en-US" altLang="zh-CN" dirty="0" smtClean="0"/>
              <a:t>                                                         </a:t>
            </a:r>
          </a:p>
          <a:p>
            <a:r>
              <a:rPr lang="en-US" altLang="zh-CN" dirty="0" smtClean="0"/>
              <a:t>                                         =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Contrast Stretching</a:t>
            </a:r>
            <a:endParaRPr lang="zh-CN" altLang="en-US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2564904"/>
            <a:ext cx="4671070" cy="384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427984" y="3212976"/>
          <a:ext cx="936104" cy="576064"/>
        </p:xfrm>
        <a:graphic>
          <a:graphicData uri="http://schemas.openxmlformats.org/presentationml/2006/ole">
            <p:oleObj spid="_x0000_s58377" name="Equation" r:id="rId4" imgW="317160" imgH="203040" progId="Equation.KSEE3">
              <p:embed/>
            </p:oleObj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58378" name="Equation" r:id="rId5" imgW="114120" imgH="215640" progId="Equation.KSEE3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796136" y="2276872"/>
          <a:ext cx="792088" cy="1008112"/>
        </p:xfrm>
        <a:graphic>
          <a:graphicData uri="http://schemas.openxmlformats.org/presentationml/2006/ole">
            <p:oleObj spid="_x0000_s58380" name="Equation" r:id="rId6" imgW="177480" imgH="431640" progId="Equation.KSEE3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812360" y="2636912"/>
          <a:ext cx="754063" cy="468238"/>
        </p:xfrm>
        <a:graphic>
          <a:graphicData uri="http://schemas.openxmlformats.org/presentationml/2006/ole">
            <p:oleObj spid="_x0000_s58381" name="Equation" r:id="rId7" imgW="342720" imgH="215640" progId="Equation.KSEE3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724128" y="3356992"/>
          <a:ext cx="1584176" cy="936104"/>
        </p:xfrm>
        <a:graphic>
          <a:graphicData uri="http://schemas.openxmlformats.org/presentationml/2006/ole">
            <p:oleObj spid="_x0000_s58382" name="Equation" r:id="rId8" imgW="1091880" imgH="431640" progId="Equation.KSEE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524328" y="3573016"/>
          <a:ext cx="1283094" cy="464097"/>
        </p:xfrm>
        <a:graphic>
          <a:graphicData uri="http://schemas.openxmlformats.org/presentationml/2006/ole">
            <p:oleObj spid="_x0000_s58383" name="Equation" r:id="rId9" imgW="596880" imgH="215640" progId="Equation.KSEE3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508104" y="4509120"/>
          <a:ext cx="1892672" cy="936104"/>
        </p:xfrm>
        <a:graphic>
          <a:graphicData uri="http://schemas.openxmlformats.org/presentationml/2006/ole">
            <p:oleObj spid="_x0000_s58384" name="Equation" r:id="rId10" imgW="1244520" imgH="431640" progId="Equation.KSEE3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7740352" y="4653136"/>
          <a:ext cx="792088" cy="504056"/>
        </p:xfrm>
        <a:graphic>
          <a:graphicData uri="http://schemas.openxmlformats.org/presentationml/2006/ole">
            <p:oleObj spid="_x0000_s58385" name="Equation" r:id="rId11" imgW="355320" imgH="215640" progId="Equation.KSEE3">
              <p:embed/>
            </p:oleObj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6084168" y="1556792"/>
          <a:ext cx="720080" cy="504056"/>
        </p:xfrm>
        <a:graphic>
          <a:graphicData uri="http://schemas.openxmlformats.org/presentationml/2006/ole">
            <p:oleObj spid="_x0000_s58386" name="Equation" r:id="rId12" imgW="406080" imgH="215640" progId="Equation.KSEE3">
              <p:embed/>
            </p:oleObj>
          </a:graphicData>
        </a:graphic>
      </p:graphicFrame>
      <p:graphicFrame>
        <p:nvGraphicFramePr>
          <p:cNvPr id="58387" name="Object 19"/>
          <p:cNvGraphicFramePr>
            <a:graphicFrameLocks noChangeAspect="1"/>
          </p:cNvGraphicFramePr>
          <p:nvPr/>
        </p:nvGraphicFramePr>
        <p:xfrm>
          <a:off x="7132638" y="1557338"/>
          <a:ext cx="735012" cy="503237"/>
        </p:xfrm>
        <a:graphic>
          <a:graphicData uri="http://schemas.openxmlformats.org/presentationml/2006/ole">
            <p:oleObj spid="_x0000_s58387" name="Equation" r:id="rId13" imgW="444240" imgH="215640" progId="Equation.KSEE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点       和       的位置可以控制变换函数的形状。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当                且                     </a:t>
            </a:r>
            <a:r>
              <a:rPr lang="en-US" altLang="zh-CN" dirty="0" smtClean="0"/>
              <a:t>.</a:t>
            </a:r>
            <a:r>
              <a:rPr lang="zh-CN" altLang="en-US" dirty="0" smtClean="0"/>
              <a:t>此时，变换函数为</a:t>
            </a:r>
            <a:endParaRPr lang="en-US" altLang="zh-CN" dirty="0" smtClean="0"/>
          </a:p>
          <a:p>
            <a:pPr lvl="8"/>
            <a:r>
              <a:rPr lang="en-US" altLang="zh-CN" sz="2400" dirty="0" smtClean="0"/>
              <a:t>            </a:t>
            </a:r>
          </a:p>
          <a:p>
            <a:pPr lvl="8">
              <a:buNone/>
            </a:pPr>
            <a:r>
              <a:rPr lang="en-US" altLang="zh-CN" sz="2400" dirty="0" smtClean="0"/>
              <a:t>		        </a:t>
            </a:r>
            <a:r>
              <a:rPr lang="zh-CN" altLang="en-US" sz="2400" dirty="0" smtClean="0"/>
              <a:t>根据</a:t>
            </a:r>
            <a:endParaRPr lang="en-US" altLang="zh-CN" sz="2400" dirty="0" smtClean="0"/>
          </a:p>
          <a:p>
            <a:pPr lvl="8"/>
            <a:endParaRPr lang="en-US" altLang="zh-CN" sz="2400" dirty="0" smtClean="0"/>
          </a:p>
          <a:p>
            <a:pPr lvl="8"/>
            <a:endParaRPr lang="en-US" altLang="zh-CN" sz="2400" dirty="0" smtClean="0"/>
          </a:p>
          <a:p>
            <a:pPr lvl="8"/>
            <a:r>
              <a:rPr lang="en-US" altLang="zh-CN" sz="2400" dirty="0" smtClean="0"/>
              <a:t>                    </a:t>
            </a:r>
          </a:p>
          <a:p>
            <a:pPr lvl="8"/>
            <a:r>
              <a:rPr lang="en-US" altLang="zh-CN" sz="2400" dirty="0" smtClean="0"/>
              <a:t>            </a:t>
            </a:r>
            <a:r>
              <a:rPr lang="zh-CN" altLang="en-US" sz="2400" dirty="0" smtClean="0"/>
              <a:t>所以</a:t>
            </a:r>
            <a:endParaRPr lang="en-US" altLang="zh-CN" sz="2400" dirty="0" smtClean="0"/>
          </a:p>
          <a:p>
            <a:pPr lvl="8"/>
            <a:r>
              <a:rPr lang="en-US" altLang="zh-CN" sz="2400" dirty="0" smtClean="0"/>
              <a:t>            </a:t>
            </a:r>
          </a:p>
          <a:p>
            <a:pPr lvl="8"/>
            <a:r>
              <a:rPr lang="en-US" altLang="zh-CN" sz="2400" dirty="0" smtClean="0"/>
              <a:t>            </a:t>
            </a:r>
            <a:r>
              <a:rPr lang="zh-CN" altLang="en-US" sz="2400" dirty="0" smtClean="0"/>
              <a:t>带入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Contrast Stretching</a:t>
            </a:r>
            <a:endParaRPr lang="zh-CN" altLang="en-US" dirty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1331640" y="620688"/>
          <a:ext cx="648072" cy="504056"/>
        </p:xfrm>
        <a:graphic>
          <a:graphicData uri="http://schemas.openxmlformats.org/presentationml/2006/ole">
            <p:oleObj spid="_x0000_s70658" name="Equation" r:id="rId3" imgW="406080" imgH="215640" progId="Equation.KSEE3">
              <p:embed/>
            </p:oleObj>
          </a:graphicData>
        </a:graphic>
      </p:graphicFrame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2411760" y="620688"/>
          <a:ext cx="720080" cy="504056"/>
        </p:xfrm>
        <a:graphic>
          <a:graphicData uri="http://schemas.openxmlformats.org/presentationml/2006/ole">
            <p:oleObj spid="_x0000_s70659" name="Equation" r:id="rId4" imgW="444240" imgH="215640" progId="Equation.KSEE3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259632" y="1052736"/>
          <a:ext cx="1656184" cy="504056"/>
        </p:xfrm>
        <a:graphic>
          <a:graphicData uri="http://schemas.openxmlformats.org/presentationml/2006/ole">
            <p:oleObj spid="_x0000_s70660" name="Equation" r:id="rId5" imgW="977760" imgH="215640" progId="Equation.KSEE3">
              <p:embed/>
            </p:oleObj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3203848" y="1052736"/>
          <a:ext cx="2349500" cy="504056"/>
        </p:xfrm>
        <a:graphic>
          <a:graphicData uri="http://schemas.openxmlformats.org/presentationml/2006/ole">
            <p:oleObj spid="_x0000_s70661" name="Equation" r:id="rId6" imgW="1244520" imgH="228600" progId="Equation.KSEE3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788024" y="1700808"/>
          <a:ext cx="2232248" cy="1080120"/>
        </p:xfrm>
        <a:graphic>
          <a:graphicData uri="http://schemas.openxmlformats.org/presentationml/2006/ole">
            <p:oleObj spid="_x0000_s70663" name="Equation" r:id="rId7" imgW="927000" imgH="431640" progId="Equation.KSEE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70664" name="Equation" r:id="rId8" imgW="114120" imgH="215640" progId="Equation.KSEE3">
              <p:embed/>
            </p:oleObj>
          </a:graphicData>
        </a:graphic>
      </p:graphicFrame>
      <p:graphicFrame>
        <p:nvGraphicFramePr>
          <p:cNvPr id="70665" name="Object 9"/>
          <p:cNvGraphicFramePr>
            <a:graphicFrameLocks noChangeAspect="1"/>
          </p:cNvGraphicFramePr>
          <p:nvPr/>
        </p:nvGraphicFramePr>
        <p:xfrm>
          <a:off x="4860032" y="2852936"/>
          <a:ext cx="2309911" cy="1080120"/>
        </p:xfrm>
        <a:graphic>
          <a:graphicData uri="http://schemas.openxmlformats.org/presentationml/2006/ole">
            <p:oleObj spid="_x0000_s70665" name="Equation" r:id="rId9" imgW="1307880" imgH="431640" progId="Equation.KSEE3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4788024" y="3933056"/>
          <a:ext cx="3096344" cy="1152128"/>
        </p:xfrm>
        <a:graphic>
          <a:graphicData uri="http://schemas.openxmlformats.org/presentationml/2006/ole">
            <p:oleObj spid="_x0000_s70666" name="Equation" r:id="rId10" imgW="1676160" imgH="431640" progId="Equation.KSEE3">
              <p:embed/>
            </p:oleObj>
          </a:graphicData>
        </a:graphic>
      </p:graphicFrame>
      <p:cxnSp>
        <p:nvCxnSpPr>
          <p:cNvPr id="15" name="直接箭头连接符 14"/>
          <p:cNvCxnSpPr/>
          <p:nvPr/>
        </p:nvCxnSpPr>
        <p:spPr>
          <a:xfrm>
            <a:off x="755576" y="4941168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55576" y="2636912"/>
            <a:ext cx="0" cy="2304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55576" y="4941168"/>
            <a:ext cx="9361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691680" y="3356992"/>
            <a:ext cx="720080" cy="15841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627784" y="3356992"/>
            <a:ext cx="0" cy="158417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31840" y="494116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</a:t>
            </a:r>
            <a:endParaRPr lang="zh-CN" altLang="en-US" sz="2400" dirty="0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755576" y="3356992"/>
            <a:ext cx="1872208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483768" y="3356992"/>
            <a:ext cx="0" cy="158417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7544" y="2708920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</a:t>
            </a:r>
            <a:endParaRPr lang="zh-CN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251520" y="321297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L-1</a:t>
            </a:r>
            <a:endParaRPr lang="zh-CN" altLang="en-US" sz="2000" dirty="0"/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1475656" y="4797152"/>
          <a:ext cx="504056" cy="601675"/>
        </p:xfrm>
        <a:graphic>
          <a:graphicData uri="http://schemas.openxmlformats.org/presentationml/2006/ole">
            <p:oleObj spid="_x0000_s70667" name="Equation" r:id="rId11" imgW="241200" imgH="215640" progId="Equation.KSEE3">
              <p:embed/>
            </p:oleObj>
          </a:graphicData>
        </a:graphic>
      </p:graphicFrame>
      <p:graphicFrame>
        <p:nvGraphicFramePr>
          <p:cNvPr id="70668" name="Object 12"/>
          <p:cNvGraphicFramePr>
            <a:graphicFrameLocks noChangeAspect="1"/>
          </p:cNvGraphicFramePr>
          <p:nvPr/>
        </p:nvGraphicFramePr>
        <p:xfrm>
          <a:off x="2051720" y="4869160"/>
          <a:ext cx="530225" cy="576063"/>
        </p:xfrm>
        <a:graphic>
          <a:graphicData uri="http://schemas.openxmlformats.org/presentationml/2006/ole">
            <p:oleObj spid="_x0000_s70668" name="Equation" r:id="rId12" imgW="253800" imgH="228600" progId="Equation.KSEE3">
              <p:embed/>
            </p:oleObj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2411760" y="49411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L-1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1333</TotalTime>
  <Words>877</Words>
  <Application>Microsoft Office PowerPoint</Application>
  <PresentationFormat>全屏显示(4:3)</PresentationFormat>
  <Paragraphs>196</Paragraphs>
  <Slides>42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45" baseType="lpstr">
      <vt:lpstr>聚合</vt:lpstr>
      <vt:lpstr>Equation</vt:lpstr>
      <vt:lpstr>A Equation</vt:lpstr>
      <vt:lpstr>Summary</vt:lpstr>
      <vt:lpstr>Content</vt:lpstr>
      <vt:lpstr>Basic Intensity Transformation Function</vt:lpstr>
      <vt:lpstr>Basic Intensity Transformation Function</vt:lpstr>
      <vt:lpstr>Basic Intensity Transformation Function</vt:lpstr>
      <vt:lpstr>Basic Intensity Transformation Function</vt:lpstr>
      <vt:lpstr>Basic Intensity Transformation Function</vt:lpstr>
      <vt:lpstr>Contrast Stretching</vt:lpstr>
      <vt:lpstr>Contrast Stretching</vt:lpstr>
      <vt:lpstr>幻灯片 10</vt:lpstr>
      <vt:lpstr>Contrast Stretching</vt:lpstr>
      <vt:lpstr>幻灯片 12</vt:lpstr>
      <vt:lpstr>Intensity-level Slicing </vt:lpstr>
      <vt:lpstr>幻灯片 14</vt:lpstr>
      <vt:lpstr>Intensity-level Slicing</vt:lpstr>
      <vt:lpstr>幻灯片 16</vt:lpstr>
      <vt:lpstr>Bit Plane Slicing</vt:lpstr>
      <vt:lpstr>Bit Plane Slicing’s Code</vt:lpstr>
      <vt:lpstr>Bit Plane Slicing’s Result</vt:lpstr>
      <vt:lpstr>Bit Plane Slicing’s  Restruction</vt:lpstr>
      <vt:lpstr>Bit Plane Slicing’s Restruction</vt:lpstr>
      <vt:lpstr>Histogram Processing</vt:lpstr>
      <vt:lpstr>Histogram Processing</vt:lpstr>
      <vt:lpstr>Histogram</vt:lpstr>
      <vt:lpstr>Histogram’s Result</vt:lpstr>
      <vt:lpstr>Histogram Equalization</vt:lpstr>
      <vt:lpstr>Histogram Equalization</vt:lpstr>
      <vt:lpstr>Histogram Equalization’s Code</vt:lpstr>
      <vt:lpstr>Histogram Equalization’s Result</vt:lpstr>
      <vt:lpstr>Histogram Equalization’s Result</vt:lpstr>
      <vt:lpstr>Histogram Equalization’s Result</vt:lpstr>
      <vt:lpstr>Histogram Equalization’s Result</vt:lpstr>
      <vt:lpstr>Histogram Matching</vt:lpstr>
      <vt:lpstr>Histogram Matching</vt:lpstr>
      <vt:lpstr>Histogram Matching</vt:lpstr>
      <vt:lpstr>Histogram Matching</vt:lpstr>
      <vt:lpstr>Histogram Matching</vt:lpstr>
      <vt:lpstr>Local Histogram Processing </vt:lpstr>
      <vt:lpstr>Local Histogram Processing </vt:lpstr>
      <vt:lpstr>Local Histogram Processing’s Code </vt:lpstr>
      <vt:lpstr>Local Histogram Processing’s Result</vt:lpstr>
      <vt:lpstr>幻灯片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</dc:title>
  <dc:creator>Administrator</dc:creator>
  <cp:lastModifiedBy>Administrator</cp:lastModifiedBy>
  <cp:revision>117</cp:revision>
  <dcterms:created xsi:type="dcterms:W3CDTF">2016-10-31T02:48:22Z</dcterms:created>
  <dcterms:modified xsi:type="dcterms:W3CDTF">2016-11-06T21:21:06Z</dcterms:modified>
</cp:coreProperties>
</file>